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7" r:id="rId1"/>
    <p:sldMasterId id="2147483699" r:id="rId2"/>
  </p:sldMasterIdLst>
  <p:notesMasterIdLst>
    <p:notesMasterId r:id="rId30"/>
  </p:notesMasterIdLst>
  <p:sldIdLst>
    <p:sldId id="299" r:id="rId3"/>
    <p:sldId id="300" r:id="rId4"/>
    <p:sldId id="301" r:id="rId5"/>
    <p:sldId id="316" r:id="rId6"/>
    <p:sldId id="262" r:id="rId7"/>
    <p:sldId id="260" r:id="rId8"/>
    <p:sldId id="302" r:id="rId9"/>
    <p:sldId id="263" r:id="rId10"/>
    <p:sldId id="303" r:id="rId11"/>
    <p:sldId id="264" r:id="rId12"/>
    <p:sldId id="304" r:id="rId13"/>
    <p:sldId id="265" r:id="rId14"/>
    <p:sldId id="305" r:id="rId15"/>
    <p:sldId id="257" r:id="rId16"/>
    <p:sldId id="306" r:id="rId17"/>
    <p:sldId id="307" r:id="rId18"/>
    <p:sldId id="308" r:id="rId19"/>
    <p:sldId id="309" r:id="rId20"/>
    <p:sldId id="311" r:id="rId21"/>
    <p:sldId id="312" r:id="rId22"/>
    <p:sldId id="313" r:id="rId23"/>
    <p:sldId id="314" r:id="rId24"/>
    <p:sldId id="297" r:id="rId25"/>
    <p:sldId id="310" r:id="rId26"/>
    <p:sldId id="281" r:id="rId27"/>
    <p:sldId id="315" r:id="rId28"/>
    <p:sldId id="294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pen Sans" panose="020B0604020202020204" charset="0"/>
      <p:regular r:id="rId35"/>
      <p:bold r:id="rId36"/>
      <p:italic r:id="rId37"/>
      <p:boldItalic r:id="rId38"/>
    </p:embeddedFont>
    <p:embeddedFont>
      <p:font typeface="Roboto Slab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F0DBB9-6852-6E80-4EC3-DA5408DFF56C}" v="24" dt="2020-06-25T06:41:29.987"/>
    <p1510:client id="{F9735AE9-A65A-F7E9-6912-277AB40FF258}" v="329" dt="2020-06-25T06:32:43.418"/>
  </p1510:revLst>
</p1510:revInfo>
</file>

<file path=ppt/tableStyles.xml><?xml version="1.0" encoding="utf-8"?>
<a:tblStyleLst xmlns:a="http://schemas.openxmlformats.org/drawingml/2006/main" def="{F5D3B0D9-F0AF-4362-B2F5-51836B645076}">
  <a:tblStyle styleId="{F5D3B0D9-F0AF-4362-B2F5-51836B645076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AEC"/>
          </a:solidFill>
        </a:fill>
      </a:tcStyle>
    </a:wholeTbl>
    <a:band1H>
      <a:tcTxStyle/>
      <a:tcStyle>
        <a:tcBdr/>
        <a:fill>
          <a:solidFill>
            <a:srgbClr val="CBD2D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2D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296480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29648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29648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29648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7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67362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freegoogleslidestemplates.com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udent-typing-keyboard-text-woman-849825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en/entrepreneur-startup-start-up-man-593358/" TargetMode="External"/><Relationship Id="rId5" Type="http://schemas.openxmlformats.org/officeDocument/2006/relationships/hyperlink" Target="https://pixabay.com/en/office-sitting-room-executive-730681/" TargetMode="External"/><Relationship Id="rId4" Type="http://schemas.openxmlformats.org/officeDocument/2006/relationships/hyperlink" Target="https://pixabay.com/en/architecture-building-business-city-1868016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office-sitting-room-executive-730681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ntrepreneur-startup-start-up-man-593358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ntrepreneur-startup-start-up-man-593358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557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c71ecb041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c71ecb041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https://pixabay.com/en/entrepreneur-startup-start-up-man-593358/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7768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c71ecb041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c71ecb041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501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51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891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82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635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991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419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1650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769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923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c71ecb041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c71ecb041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351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580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c83f9a38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c83f9a38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527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1c71ecb041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7" name="Google Shape;1227;g1c71ecb041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safely remove this slide. This slide design was provided by Free Google Slides Templates – You can download more templates, shapes and elements for PowerPoint from </a:t>
            </a:r>
            <a:r>
              <a:rPr lang="en-GB" sz="12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http://freegoogleslidestemplates.com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g1c71ecb041_0_4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851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c83f9a38d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c83f9a38d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https://pixabay.com/en/student-typing-keyboard-text-woman-849825/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https://pixabay.com/en/architecture-building-business-city-1868016/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https://pixabay.com/en/office-sitting-room-executive-730681/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https://pixabay.com/en/entrepreneur-startup-start-up-man-593358/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c71ecb041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c71ecb04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https://pixabay.com/en/office-sitting-room-executive-730681/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https://pixabay.com/en/imac-ipad-computer-tablet-mobile-605421/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469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71ecb04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c71ecb04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https://pixabay.com/en/entrepreneur-startup-start-up-man-593358/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71ecb04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c71ecb04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https://pixabay.com/en/entrepreneur-startup-start-up-man-593358/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523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c71ecb041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c71ecb041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https://pixabay.com/en/entrepreneur-startup-start-up-man-593358/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165684"/>
            <a:ext cx="6779110" cy="923330"/>
            <a:chOff x="1172584" y="1381459"/>
            <a:chExt cx="6779110" cy="1231106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704039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1" y="903643"/>
            <a:ext cx="7754713" cy="1433037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9" y="2825488"/>
            <a:ext cx="7734747" cy="112514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378" y="4621082"/>
            <a:ext cx="2133600" cy="273844"/>
          </a:xfrm>
          <a:prstGeom prst="rect">
            <a:avLst/>
          </a:prstGeom>
        </p:spPr>
        <p:txBody>
          <a:bodyPr/>
          <a:lstStyle/>
          <a:p>
            <a:fld id="{3FE9D1B1-A5CA-4796-9574-2827A0F1A99A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21082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3AB-A4FE-4E29-9188-798AD7275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85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>
            <a:spLocks noGrp="1"/>
          </p:cNvSpPr>
          <p:nvPr>
            <p:ph type="ctrTitle"/>
          </p:nvPr>
        </p:nvSpPr>
        <p:spPr>
          <a:xfrm>
            <a:off x="457200" y="3114675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4000" b="1" i="0" u="none" strike="noStrike" cap="none">
                <a:solidFill>
                  <a:schemeClr val="lt1"/>
                </a:solidFill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0" name="Google Shape;190;p38"/>
          <p:cNvSpPr txBox="1">
            <a:spLocks noGrp="1"/>
          </p:cNvSpPr>
          <p:nvPr>
            <p:ph type="subTitle" idx="1"/>
          </p:nvPr>
        </p:nvSpPr>
        <p:spPr>
          <a:xfrm>
            <a:off x="457200" y="3943350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400"/>
              <a:buNone/>
              <a:defRPr sz="2400" b="0" i="0" u="none" strike="noStrike" cap="none">
                <a:solidFill>
                  <a:srgbClr val="538CD5"/>
                </a:solidFill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2000" b="0" i="0" u="none" strike="noStrike" cap="none">
                <a:solidFill>
                  <a:srgbClr val="888888"/>
                </a:solidFill>
              </a:defRPr>
            </a:lvl2pPr>
            <a:lvl3pPr marL="914400" marR="0" lvl="2" indent="0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1371600" marR="0" lvl="3" indent="0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600" b="0" i="0" u="none" strike="noStrike" cap="none">
                <a:solidFill>
                  <a:srgbClr val="888888"/>
                </a:solidFill>
              </a:defRPr>
            </a:lvl4pPr>
            <a:lvl5pPr marL="1828800" marR="0" lvl="4" indent="0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600" b="0" i="0" u="none" strike="noStrike" cap="none">
                <a:solidFill>
                  <a:srgbClr val="888888"/>
                </a:solidFill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2000" b="0" i="0" u="none" strike="noStrike" cap="none">
                <a:solidFill>
                  <a:srgbClr val="888888"/>
                </a:solidFill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2000" b="0" i="0" u="none" strike="noStrike" cap="none">
                <a:solidFill>
                  <a:srgbClr val="888888"/>
                </a:solidFill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2000" b="0" i="0" u="none" strike="noStrike" cap="none">
                <a:solidFill>
                  <a:srgbClr val="888888"/>
                </a:solidFill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2000" b="0" i="0" u="none" strike="noStrike" cap="none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3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17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600">
                <a:solidFill>
                  <a:schemeClr val="dk1"/>
                </a:solidFill>
              </a:defRPr>
            </a:lvl4pPr>
            <a:lvl5pPr marL="2286000" lvl="4" indent="-317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600">
                <a:solidFill>
                  <a:schemeClr val="dk1"/>
                </a:solidFill>
              </a:defRPr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94" name="Google Shape;194;p3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95" name="Google Shape;195;p3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196" name="Google Shape;196;p39"/>
          <p:cNvSpPr txBox="1">
            <a:spLocks noGrp="1"/>
          </p:cNvSpPr>
          <p:nvPr>
            <p:ph type="title"/>
          </p:nvPr>
        </p:nvSpPr>
        <p:spPr>
          <a:xfrm>
            <a:off x="457200" y="133349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/>
          <p:nvPr/>
        </p:nvSpPr>
        <p:spPr>
          <a:xfrm>
            <a:off x="0" y="0"/>
            <a:ext cx="3657600" cy="5143500"/>
          </a:xfrm>
          <a:prstGeom prst="rect">
            <a:avLst/>
          </a:prstGeom>
          <a:solidFill>
            <a:srgbClr val="0563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40"/>
          <p:cNvSpPr txBox="1">
            <a:spLocks noGrp="1"/>
          </p:cNvSpPr>
          <p:nvPr>
            <p:ph type="title"/>
          </p:nvPr>
        </p:nvSpPr>
        <p:spPr>
          <a:xfrm>
            <a:off x="457200" y="348854"/>
            <a:ext cx="29718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40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2971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480"/>
              </a:spcBef>
              <a:spcAft>
                <a:spcPts val="0"/>
              </a:spcAft>
              <a:buClr>
                <a:srgbClr val="D8D8D8"/>
              </a:buClr>
              <a:buSzPts val="1400"/>
              <a:buNone/>
              <a:defRPr sz="1400">
                <a:solidFill>
                  <a:srgbClr val="D8D8D8"/>
                </a:solidFill>
              </a:defRPr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600"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600"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rgbClr val="D8D8D8"/>
                </a:solidFill>
              </a:defRPr>
            </a:lvl1pPr>
            <a:lvl2pPr lvl="1">
              <a:buNone/>
              <a:defRPr sz="1300">
                <a:solidFill>
                  <a:srgbClr val="D8D8D8"/>
                </a:solidFill>
              </a:defRPr>
            </a:lvl2pPr>
            <a:lvl3pPr lvl="2">
              <a:buNone/>
              <a:defRPr sz="1300">
                <a:solidFill>
                  <a:srgbClr val="D8D8D8"/>
                </a:solidFill>
              </a:defRPr>
            </a:lvl3pPr>
            <a:lvl4pPr lvl="3">
              <a:buNone/>
              <a:defRPr sz="1300">
                <a:solidFill>
                  <a:srgbClr val="D8D8D8"/>
                </a:solidFill>
              </a:defRPr>
            </a:lvl4pPr>
            <a:lvl5pPr lvl="4">
              <a:buNone/>
              <a:defRPr sz="1300">
                <a:solidFill>
                  <a:srgbClr val="D8D8D8"/>
                </a:solidFill>
              </a:defRPr>
            </a:lvl5pPr>
            <a:lvl6pPr lvl="5">
              <a:buNone/>
              <a:defRPr sz="1300">
                <a:solidFill>
                  <a:srgbClr val="D8D8D8"/>
                </a:solidFill>
              </a:defRPr>
            </a:lvl6pPr>
            <a:lvl7pPr lvl="6">
              <a:buNone/>
              <a:defRPr sz="1300">
                <a:solidFill>
                  <a:srgbClr val="D8D8D8"/>
                </a:solidFill>
              </a:defRPr>
            </a:lvl7pPr>
            <a:lvl8pPr lvl="7">
              <a:buNone/>
              <a:defRPr sz="1300">
                <a:solidFill>
                  <a:srgbClr val="D8D8D8"/>
                </a:solidFill>
              </a:defRPr>
            </a:lvl8pPr>
            <a:lvl9pPr lvl="8">
              <a:buNone/>
              <a:defRPr sz="1300">
                <a:solidFill>
                  <a:srgbClr val="D8D8D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and Three Picture ">
  <p:cSld name="TITLE_1_1_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4813550" y="651425"/>
            <a:ext cx="3592500" cy="9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4820325" y="1565225"/>
            <a:ext cx="358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26" name="Google Shape;26;p5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dk2"/>
                </a:solidFill>
              </a:rPr>
              <a:t>Your Company Name</a:t>
            </a:r>
            <a:endParaRPr sz="800" dirty="0">
              <a:solidFill>
                <a:schemeClr val="dk2"/>
              </a:solidFill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4922055" y="513238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4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5" name="Google Shape;205;p4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6" name="Google Shape;206;p4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2"/>
          <p:cNvSpPr txBox="1">
            <a:spLocks noGrp="1"/>
          </p:cNvSpPr>
          <p:nvPr>
            <p:ph type="title"/>
          </p:nvPr>
        </p:nvSpPr>
        <p:spPr>
          <a:xfrm>
            <a:off x="457200" y="133349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0" name="Google Shape;210;p4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1" name="Google Shape;211;p4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212" name="Google Shape;212;p42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40386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200"/>
            </a:lvl2pPr>
            <a:lvl3pPr marL="1371600" lvl="2" indent="-3175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100"/>
            </a:lvl3pPr>
            <a:lvl4pPr marL="1828800" lvl="3" indent="-3175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100"/>
            </a:lvl4pPr>
            <a:lvl5pPr marL="2286000" lvl="4" indent="-3175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100"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42"/>
          <p:cNvSpPr txBox="1">
            <a:spLocks noGrp="1"/>
          </p:cNvSpPr>
          <p:nvPr>
            <p:ph type="body" idx="2"/>
          </p:nvPr>
        </p:nvSpPr>
        <p:spPr>
          <a:xfrm>
            <a:off x="4648200" y="971550"/>
            <a:ext cx="40386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200"/>
            </a:lvl2pPr>
            <a:lvl3pPr marL="1371600" lvl="2" indent="-3175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100"/>
            </a:lvl3pPr>
            <a:lvl4pPr marL="1828800" lvl="3" indent="-3175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100"/>
            </a:lvl4pPr>
            <a:lvl5pPr marL="2286000" lvl="4" indent="-3175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100"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wo Content">
  <p:cSld name="4_Two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457200" y="133349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4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7" name="Google Shape;217;p4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8" name="Google Shape;218;p4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219" name="Google Shape;219;p43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26670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200"/>
            </a:lvl2pPr>
            <a:lvl3pPr marL="1371600" lvl="2" indent="-3175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100"/>
            </a:lvl3pPr>
            <a:lvl4pPr marL="1828800" lvl="3" indent="-3175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100"/>
            </a:lvl4pPr>
            <a:lvl5pPr marL="2286000" lvl="4" indent="-3175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100"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2"/>
          </p:nvPr>
        </p:nvSpPr>
        <p:spPr>
          <a:xfrm>
            <a:off x="3238500" y="971550"/>
            <a:ext cx="26670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200"/>
            </a:lvl2pPr>
            <a:lvl3pPr marL="1371600" lvl="2" indent="-3175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100"/>
            </a:lvl3pPr>
            <a:lvl4pPr marL="1828800" lvl="3" indent="-3175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100"/>
            </a:lvl4pPr>
            <a:lvl5pPr marL="2286000" lvl="4" indent="-3175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100"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43"/>
          <p:cNvSpPr txBox="1">
            <a:spLocks noGrp="1"/>
          </p:cNvSpPr>
          <p:nvPr>
            <p:ph type="body" idx="3"/>
          </p:nvPr>
        </p:nvSpPr>
        <p:spPr>
          <a:xfrm>
            <a:off x="6019800" y="971550"/>
            <a:ext cx="26670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200"/>
            </a:lvl2pPr>
            <a:lvl3pPr marL="1371600" lvl="2" indent="-3175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100"/>
            </a:lvl3pPr>
            <a:lvl4pPr marL="1828800" lvl="3" indent="-3175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100"/>
            </a:lvl4pPr>
            <a:lvl5pPr marL="2286000" lvl="4" indent="-3175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100"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ctrTitle"/>
          </p:nvPr>
        </p:nvSpPr>
        <p:spPr>
          <a:xfrm>
            <a:off x="533400" y="1581150"/>
            <a:ext cx="8153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6000" b="1" i="0" u="none" strike="noStrike" cap="none">
                <a:solidFill>
                  <a:schemeClr val="lt1"/>
                </a:solidFill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44"/>
          <p:cNvSpPr txBox="1">
            <a:spLocks noGrp="1"/>
          </p:cNvSpPr>
          <p:nvPr>
            <p:ph type="subTitle" idx="1"/>
          </p:nvPr>
        </p:nvSpPr>
        <p:spPr>
          <a:xfrm>
            <a:off x="533400" y="2419350"/>
            <a:ext cx="8153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sz="2400" b="0" i="0" u="none" strike="noStrike" cap="none">
                <a:solidFill>
                  <a:srgbClr val="002060"/>
                </a:solidFill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model2">
  <p:cSld name="1_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"/>
          <p:cNvSpPr txBox="1">
            <a:spLocks noGrp="1"/>
          </p:cNvSpPr>
          <p:nvPr>
            <p:ph type="title"/>
          </p:nvPr>
        </p:nvSpPr>
        <p:spPr>
          <a:xfrm>
            <a:off x="2414004" y="2152975"/>
            <a:ext cx="4449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6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cap="none">
                <a:solidFill>
                  <a:srgbClr val="538CD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46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4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33" name="Google Shape;233;p4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34" name="Google Shape;234;p4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wo Content">
  <p:cSld name="5_Two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7"/>
          <p:cNvSpPr txBox="1">
            <a:spLocks noGrp="1"/>
          </p:cNvSpPr>
          <p:nvPr>
            <p:ph type="title"/>
          </p:nvPr>
        </p:nvSpPr>
        <p:spPr>
          <a:xfrm>
            <a:off x="457200" y="133349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7" name="Google Shape;237;p4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38" name="Google Shape;238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39" name="Google Shape;239;p4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240" name="Google Shape;240;p47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26670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200"/>
            </a:lvl2pPr>
            <a:lvl3pPr marL="1371600" lvl="2" indent="-3175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100"/>
            </a:lvl3pPr>
            <a:lvl4pPr marL="1828800" lvl="3" indent="-3175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100"/>
            </a:lvl4pPr>
            <a:lvl5pPr marL="2286000" lvl="4" indent="-3175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100"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1" name="Google Shape;241;p47"/>
          <p:cNvSpPr txBox="1">
            <a:spLocks noGrp="1"/>
          </p:cNvSpPr>
          <p:nvPr>
            <p:ph type="body" idx="2"/>
          </p:nvPr>
        </p:nvSpPr>
        <p:spPr>
          <a:xfrm>
            <a:off x="3238500" y="971550"/>
            <a:ext cx="26670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200"/>
            </a:lvl2pPr>
            <a:lvl3pPr marL="1371600" lvl="2" indent="-3175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100"/>
            </a:lvl3pPr>
            <a:lvl4pPr marL="1828800" lvl="3" indent="-3175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100"/>
            </a:lvl4pPr>
            <a:lvl5pPr marL="2286000" lvl="4" indent="-3175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100"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44" name="Google Shape;244;p4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45" name="Google Shape;245;p4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>
            <a:spLocks noGrp="1"/>
          </p:cNvSpPr>
          <p:nvPr>
            <p:ph type="title"/>
          </p:nvPr>
        </p:nvSpPr>
        <p:spPr>
          <a:xfrm>
            <a:off x="457201" y="819150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538CD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8" name="Google Shape;248;p49"/>
          <p:cNvSpPr txBox="1">
            <a:spLocks noGrp="1"/>
          </p:cNvSpPr>
          <p:nvPr>
            <p:ph type="body" idx="1"/>
          </p:nvPr>
        </p:nvSpPr>
        <p:spPr>
          <a:xfrm>
            <a:off x="3575050" y="819150"/>
            <a:ext cx="5111700" cy="3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2pPr>
            <a:lvl3pPr marL="1371600" lvl="2" indent="-3175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800"/>
            </a:lvl3pPr>
            <a:lvl4pPr marL="1828800" lvl="3" indent="-3175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600"/>
            </a:lvl4pPr>
            <a:lvl5pPr marL="2286000" lvl="4" indent="-3175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600"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>
            <a:endParaRPr/>
          </a:p>
        </p:txBody>
      </p:sp>
      <p:sp>
        <p:nvSpPr>
          <p:cNvPr id="249" name="Google Shape;249;p49"/>
          <p:cNvSpPr txBox="1">
            <a:spLocks noGrp="1"/>
          </p:cNvSpPr>
          <p:nvPr>
            <p:ph type="body" idx="2"/>
          </p:nvPr>
        </p:nvSpPr>
        <p:spPr>
          <a:xfrm>
            <a:off x="457201" y="1733550"/>
            <a:ext cx="3008400" cy="28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2pPr>
            <a:lvl3pPr marL="1371600" lvl="2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000"/>
            </a:lvl3pPr>
            <a:lvl4pPr marL="1828800" lvl="3" indent="-228600" rtl="0">
              <a:spcBef>
                <a:spcPts val="320"/>
              </a:spcBef>
              <a:spcAft>
                <a:spcPts val="0"/>
              </a:spcAft>
              <a:buSzPts val="1400"/>
              <a:buNone/>
              <a:defRPr sz="900"/>
            </a:lvl4pPr>
            <a:lvl5pPr marL="2286000" lvl="4" indent="-228600" rtl="0">
              <a:spcBef>
                <a:spcPts val="320"/>
              </a:spcBef>
              <a:spcAft>
                <a:spcPts val="0"/>
              </a:spcAft>
              <a:buSzPts val="1400"/>
              <a:buNone/>
              <a:defRPr sz="900"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9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9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900"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900"/>
            </a:lvl9pPr>
          </a:lstStyle>
          <a:p>
            <a:endParaRPr/>
          </a:p>
        </p:txBody>
      </p:sp>
      <p:sp>
        <p:nvSpPr>
          <p:cNvPr id="250" name="Google Shape;250;p4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51" name="Google Shape;251;p4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52" name="Google Shape;252;p4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538CD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5" name="Google Shape;255;p50"/>
          <p:cNvSpPr>
            <a:spLocks noGrp="1"/>
          </p:cNvSpPr>
          <p:nvPr>
            <p:ph type="pic" idx="2"/>
          </p:nvPr>
        </p:nvSpPr>
        <p:spPr>
          <a:xfrm>
            <a:off x="1792288" y="895349"/>
            <a:ext cx="5486400" cy="26502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5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2pPr>
            <a:lvl3pPr marL="1371600" lvl="2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000"/>
            </a:lvl3pPr>
            <a:lvl4pPr marL="1828800" lvl="3" indent="-228600" rtl="0">
              <a:spcBef>
                <a:spcPts val="320"/>
              </a:spcBef>
              <a:spcAft>
                <a:spcPts val="0"/>
              </a:spcAft>
              <a:buSzPts val="1400"/>
              <a:buNone/>
              <a:defRPr sz="900"/>
            </a:lvl4pPr>
            <a:lvl5pPr marL="2286000" lvl="4" indent="-228600" rtl="0">
              <a:spcBef>
                <a:spcPts val="320"/>
              </a:spcBef>
              <a:spcAft>
                <a:spcPts val="0"/>
              </a:spcAft>
              <a:buSzPts val="1400"/>
              <a:buNone/>
              <a:defRPr sz="900"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9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9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900"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900"/>
            </a:lvl9pPr>
          </a:lstStyle>
          <a:p>
            <a:endParaRPr/>
          </a:p>
        </p:txBody>
      </p:sp>
      <p:sp>
        <p:nvSpPr>
          <p:cNvPr id="257" name="Google Shape;257;p5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58" name="Google Shape;258;p5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59" name="Google Shape;259;p5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1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2" name="Google Shape;262;p51"/>
          <p:cNvSpPr txBox="1">
            <a:spLocks noGrp="1"/>
          </p:cNvSpPr>
          <p:nvPr>
            <p:ph type="body" idx="1"/>
          </p:nvPr>
        </p:nvSpPr>
        <p:spPr>
          <a:xfrm rot="5400000">
            <a:off x="2760450" y="-1331700"/>
            <a:ext cx="3623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17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600">
                <a:solidFill>
                  <a:schemeClr val="dk1"/>
                </a:solidFill>
              </a:defRPr>
            </a:lvl4pPr>
            <a:lvl5pPr marL="2286000" lvl="4" indent="-317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600">
                <a:solidFill>
                  <a:schemeClr val="dk1"/>
                </a:solidFill>
              </a:defRPr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5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64" name="Google Shape;264;p5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65" name="Google Shape;265;p5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"/>
          <p:cNvSpPr txBox="1">
            <a:spLocks noGrp="1"/>
          </p:cNvSpPr>
          <p:nvPr>
            <p:ph type="title"/>
          </p:nvPr>
        </p:nvSpPr>
        <p:spPr>
          <a:xfrm rot="5400000">
            <a:off x="5884650" y="1792499"/>
            <a:ext cx="35469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D9B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8" name="Google Shape;268;p52"/>
          <p:cNvSpPr txBox="1">
            <a:spLocks noGrp="1"/>
          </p:cNvSpPr>
          <p:nvPr>
            <p:ph type="body" idx="1"/>
          </p:nvPr>
        </p:nvSpPr>
        <p:spPr>
          <a:xfrm rot="5400000">
            <a:off x="1693650" y="-188701"/>
            <a:ext cx="35469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17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600">
                <a:solidFill>
                  <a:schemeClr val="dk1"/>
                </a:solidFill>
              </a:defRPr>
            </a:lvl4pPr>
            <a:lvl5pPr marL="2286000" lvl="4" indent="-317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600">
                <a:solidFill>
                  <a:schemeClr val="dk1"/>
                </a:solidFill>
              </a:defRPr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5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70" name="Google Shape;270;p5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71" name="Google Shape;271;p5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Font typeface="Roboto Slab"/>
              <a:buNone/>
              <a:defRPr b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51" name="Google Shape;51;p10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" name="Google Shape;52;p10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dk2"/>
                </a:solidFill>
              </a:rPr>
              <a:t>Your Company Name</a:t>
            </a:r>
            <a:endParaRPr sz="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Left And Picture Right">
  <p:cSld name="TITLE_AND_BODY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56" name="Google Shape;56;p11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11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dk2"/>
                </a:solidFill>
              </a:rPr>
              <a:t>Your Company Name</a:t>
            </a:r>
            <a:endParaRPr sz="800" dirty="0">
              <a:solidFill>
                <a:schemeClr val="dk2"/>
              </a:solidFill>
            </a:endParaRPr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759989" y="1924850"/>
            <a:ext cx="340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Right And Picture Left ">
  <p:cSld name="TITLE_AND_BODY_1_2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62" name="Google Shape;62;p12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12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dk2"/>
                </a:solidFill>
              </a:rPr>
              <a:t>Your Company Name</a:t>
            </a:r>
            <a:endParaRPr sz="800" dirty="0">
              <a:solidFill>
                <a:schemeClr val="dk2"/>
              </a:solidFill>
            </a:endParaRPr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1"/>
          </p:nvPr>
        </p:nvSpPr>
        <p:spPr>
          <a:xfrm>
            <a:off x="4858500" y="1924850"/>
            <a:ext cx="340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Paragraph">
  <p:cSld name="TITLE_AND_BODY_1_2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68" name="Google Shape;68;p13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69;p13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dk2"/>
                </a:solidFill>
              </a:rPr>
              <a:t>Your Company Name</a:t>
            </a:r>
            <a:endParaRPr sz="800" dirty="0">
              <a:solidFill>
                <a:schemeClr val="dk2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4858500" y="1924850"/>
            <a:ext cx="340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"/>
          </p:nvPr>
        </p:nvSpPr>
        <p:spPr>
          <a:xfrm>
            <a:off x="759989" y="1924850"/>
            <a:ext cx="340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 Layout">
  <p:cSld name="TITLE_AND_BODY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Google Shape;76;p14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dk2"/>
                </a:solidFill>
              </a:rPr>
              <a:t>Your Company Name</a:t>
            </a:r>
            <a:endParaRPr sz="800" dirty="0">
              <a:solidFill>
                <a:schemeClr val="dk2"/>
              </a:solidFill>
            </a:endParaRPr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447850" y="1502250"/>
            <a:ext cx="3705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2"/>
          </p:nvPr>
        </p:nvSpPr>
        <p:spPr>
          <a:xfrm>
            <a:off x="4910650" y="2981525"/>
            <a:ext cx="3734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9" r:id="rId15"/>
    <p:sldLayoutId id="2147483700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7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3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–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–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»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5" name="Google Shape;185;p3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186" name="Google Shape;186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187" name="Google Shape;187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6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0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pt.ai/project/bd86c6f4-6385-4ab4-aadd-5218bcb6502b/apis/d01c7f24-7666-470e-a71f-d5bbb5ad09b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8001000" cy="918687"/>
          </a:xfrm>
        </p:spPr>
        <p:txBody>
          <a:bodyPr/>
          <a:lstStyle/>
          <a:p>
            <a:r>
              <a:rPr lang="en-US" sz="4000" dirty="0" err="1">
                <a:solidFill>
                  <a:schemeClr val="tx1"/>
                </a:solidFill>
              </a:rPr>
              <a:t>Sáng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tạo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khởi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nghiệp</a:t>
            </a:r>
            <a:r>
              <a:rPr lang="en-US" sz="4000" dirty="0">
                <a:solidFill>
                  <a:schemeClr val="tx1"/>
                </a:solidFill>
              </a:rPr>
              <a:t> ICTU 2020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9" y="2825487"/>
            <a:ext cx="7734747" cy="1460763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Đề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tài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Hệ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thống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tự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động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thu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thập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dữ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liệu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quản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lý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giấy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tờ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tùy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thân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Sinh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viên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Phan Kim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Tuân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GV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hướng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dẫn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Võ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Văn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Trường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Tin tức sự kiện">
            <a:extLst>
              <a:ext uri="{FF2B5EF4-FFF2-40B4-BE49-F238E27FC236}">
                <a16:creationId xmlns:a16="http://schemas.microsoft.com/office/drawing/2014/main" id="{2F030DC1-2F8E-497B-928B-A3CEC50A8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657" y="315120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239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371" name="Google Shape;371;p61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803480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dirty="0">
                <a:solidFill>
                  <a:schemeClr val="lt1"/>
                </a:solidFill>
              </a:rPr>
              <a:t>DANH SÁCH CÁC DỮ LIỆU THU THẬP</a:t>
            </a:r>
            <a:endParaRPr dirty="0"/>
          </a:p>
        </p:txBody>
      </p:sp>
      <p:sp>
        <p:nvSpPr>
          <p:cNvPr id="372" name="Google Shape;372;p61"/>
          <p:cNvSpPr txBox="1">
            <a:spLocks noGrp="1"/>
          </p:cNvSpPr>
          <p:nvPr>
            <p:ph type="subTitle" idx="1"/>
          </p:nvPr>
        </p:nvSpPr>
        <p:spPr>
          <a:xfrm>
            <a:off x="5078449" y="2181471"/>
            <a:ext cx="3406500" cy="17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EFEFEF"/>
                </a:solidFill>
              </a:rPr>
              <a:t>Ch</a:t>
            </a:r>
            <a:r>
              <a:rPr lang="en-US" sz="1200" dirty="0" err="1">
                <a:solidFill>
                  <a:srgbClr val="EFEFEF"/>
                </a:solidFill>
              </a:rPr>
              <a:t>ức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năng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này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hiển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thị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những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thông</a:t>
            </a:r>
            <a:r>
              <a:rPr lang="en-US" sz="1200" dirty="0">
                <a:solidFill>
                  <a:srgbClr val="EFEFEF"/>
                </a:solidFill>
              </a:rPr>
              <a:t> tin </a:t>
            </a:r>
            <a:r>
              <a:rPr lang="en-US" sz="1200" dirty="0" err="1">
                <a:solidFill>
                  <a:srgbClr val="EFEFEF"/>
                </a:solidFill>
              </a:rPr>
              <a:t>của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người</a:t>
            </a:r>
            <a:r>
              <a:rPr lang="en-US" sz="1200" dirty="0">
                <a:solidFill>
                  <a:srgbClr val="EFEFEF"/>
                </a:solidFill>
              </a:rPr>
              <a:t> dung </a:t>
            </a:r>
            <a:r>
              <a:rPr lang="en-US" sz="1200" dirty="0" err="1">
                <a:solidFill>
                  <a:srgbClr val="EFEFEF"/>
                </a:solidFill>
              </a:rPr>
              <a:t>như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Họ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tên</a:t>
            </a:r>
            <a:r>
              <a:rPr lang="en-US" sz="1200" dirty="0">
                <a:solidFill>
                  <a:srgbClr val="EFEFEF"/>
                </a:solidFill>
              </a:rPr>
              <a:t> , </a:t>
            </a:r>
            <a:r>
              <a:rPr lang="en-US" sz="1200" dirty="0" err="1">
                <a:solidFill>
                  <a:srgbClr val="EFEFEF"/>
                </a:solidFill>
              </a:rPr>
              <a:t>tuổi</a:t>
            </a:r>
            <a:r>
              <a:rPr lang="en-US" sz="1200" dirty="0">
                <a:solidFill>
                  <a:srgbClr val="EFEFEF"/>
                </a:solidFill>
              </a:rPr>
              <a:t> , </a:t>
            </a:r>
            <a:r>
              <a:rPr lang="en-US" sz="1200" dirty="0" err="1">
                <a:solidFill>
                  <a:srgbClr val="EFEFEF"/>
                </a:solidFill>
              </a:rPr>
              <a:t>quê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quán</a:t>
            </a:r>
            <a:r>
              <a:rPr lang="en-US" sz="1200" dirty="0">
                <a:solidFill>
                  <a:srgbClr val="EFEFEF"/>
                </a:solidFill>
              </a:rPr>
              <a:t> , </a:t>
            </a:r>
            <a:r>
              <a:rPr lang="en-US" sz="1200" dirty="0" err="1">
                <a:solidFill>
                  <a:srgbClr val="EFEFEF"/>
                </a:solidFill>
              </a:rPr>
              <a:t>số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cmnd</a:t>
            </a:r>
            <a:r>
              <a:rPr lang="en-US" sz="1200" dirty="0">
                <a:solidFill>
                  <a:srgbClr val="EFEFEF"/>
                </a:solidFill>
              </a:rPr>
              <a:t> , </a:t>
            </a:r>
            <a:r>
              <a:rPr lang="en-US" sz="1200" dirty="0" err="1">
                <a:solidFill>
                  <a:srgbClr val="EFEFEF"/>
                </a:solidFill>
              </a:rPr>
              <a:t>tôn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giáo</a:t>
            </a:r>
            <a:r>
              <a:rPr lang="en-US" sz="1200" dirty="0">
                <a:solidFill>
                  <a:srgbClr val="EFEFEF"/>
                </a:solidFill>
              </a:rPr>
              <a:t> , </a:t>
            </a:r>
            <a:r>
              <a:rPr lang="en-US" sz="1200" dirty="0" err="1">
                <a:solidFill>
                  <a:srgbClr val="EFEFEF"/>
                </a:solidFill>
              </a:rPr>
              <a:t>nơi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cấp</a:t>
            </a:r>
            <a:r>
              <a:rPr lang="en-US" sz="1200" dirty="0">
                <a:solidFill>
                  <a:srgbClr val="EFEFEF"/>
                </a:solidFill>
              </a:rPr>
              <a:t> , </a:t>
            </a:r>
            <a:r>
              <a:rPr lang="en-US" sz="1200" dirty="0" err="1">
                <a:solidFill>
                  <a:srgbClr val="EFEFEF"/>
                </a:solidFill>
              </a:rPr>
              <a:t>nơi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đăng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ký</a:t>
            </a:r>
            <a:r>
              <a:rPr lang="en-US" sz="1200" dirty="0">
                <a:solidFill>
                  <a:srgbClr val="EFEFEF"/>
                </a:solidFill>
              </a:rPr>
              <a:t> , </a:t>
            </a:r>
            <a:r>
              <a:rPr lang="en-US" sz="1200" dirty="0" err="1">
                <a:solidFill>
                  <a:srgbClr val="EFEFEF"/>
                </a:solidFill>
              </a:rPr>
              <a:t>ngày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hết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hạn</a:t>
            </a:r>
            <a:r>
              <a:rPr lang="en-US" sz="1200" dirty="0">
                <a:solidFill>
                  <a:srgbClr val="EFEFEF"/>
                </a:solidFill>
              </a:rPr>
              <a:t> , </a:t>
            </a:r>
            <a:r>
              <a:rPr lang="en-US" sz="1200" dirty="0" err="1">
                <a:solidFill>
                  <a:srgbClr val="EFEFEF"/>
                </a:solidFill>
              </a:rPr>
              <a:t>dân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tộc</a:t>
            </a:r>
            <a:r>
              <a:rPr lang="en-US" sz="1200" dirty="0">
                <a:solidFill>
                  <a:srgbClr val="EFEFEF"/>
                </a:solidFill>
              </a:rPr>
              <a:t> ….   NGOÀI RA CHÚNG TA CÓ THỂ XUẤT DỮ LIỆU DƯỚI DẠNG FILE EXCEL </a:t>
            </a:r>
            <a:r>
              <a:rPr lang="en-US" sz="1200" dirty="0" err="1">
                <a:solidFill>
                  <a:srgbClr val="EFEFEF"/>
                </a:solidFill>
              </a:rPr>
              <a:t>để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lưu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trữ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hoặc</a:t>
            </a:r>
            <a:r>
              <a:rPr lang="en-US" sz="1200" dirty="0">
                <a:solidFill>
                  <a:srgbClr val="EFEFEF"/>
                </a:solidFill>
              </a:rPr>
              <a:t> chia </a:t>
            </a:r>
            <a:r>
              <a:rPr lang="en-US" sz="1200" dirty="0" err="1">
                <a:solidFill>
                  <a:srgbClr val="EFEFEF"/>
                </a:solidFill>
              </a:rPr>
              <a:t>sẻ</a:t>
            </a:r>
            <a:r>
              <a:rPr lang="en-US" sz="1200" dirty="0">
                <a:solidFill>
                  <a:srgbClr val="EFEFEF"/>
                </a:solidFill>
              </a:rPr>
              <a:t>.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9E06AA-D59A-4441-ABD0-5803DDEC1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51" y="1353839"/>
            <a:ext cx="4326765" cy="2220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3A5CF1-CBC9-4B3E-9223-CEB2B5CB9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22" y="2632237"/>
            <a:ext cx="4400994" cy="2475559"/>
          </a:xfrm>
          <a:prstGeom prst="rect">
            <a:avLst/>
          </a:prstGeom>
        </p:spPr>
      </p:pic>
      <p:pic>
        <p:nvPicPr>
          <p:cNvPr id="2" name="Picture 2" descr="Tin tức sự kiện">
            <a:extLst>
              <a:ext uri="{FF2B5EF4-FFF2-40B4-BE49-F238E27FC236}">
                <a16:creationId xmlns:a16="http://schemas.microsoft.com/office/drawing/2014/main" id="{30237479-06BD-4AA3-BBC1-49902382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371" name="Google Shape;371;p61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803480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dirty="0">
                <a:solidFill>
                  <a:schemeClr val="lt1"/>
                </a:solidFill>
              </a:rPr>
              <a:t>THỐNG KÊ DỮ LIỆU ĐÃ THU THẬP</a:t>
            </a:r>
            <a:endParaRPr dirty="0"/>
          </a:p>
        </p:txBody>
      </p:sp>
      <p:sp>
        <p:nvSpPr>
          <p:cNvPr id="372" name="Google Shape;372;p61"/>
          <p:cNvSpPr txBox="1">
            <a:spLocks noGrp="1"/>
          </p:cNvSpPr>
          <p:nvPr>
            <p:ph type="subTitle" idx="1"/>
          </p:nvPr>
        </p:nvSpPr>
        <p:spPr>
          <a:xfrm>
            <a:off x="5340308" y="1805787"/>
            <a:ext cx="3406500" cy="17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EFEFEF"/>
                </a:solidFill>
              </a:rPr>
              <a:t>Ch</a:t>
            </a:r>
            <a:r>
              <a:rPr lang="en-US" sz="1200" dirty="0" err="1">
                <a:solidFill>
                  <a:srgbClr val="EFEFEF"/>
                </a:solidFill>
              </a:rPr>
              <a:t>ức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năng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này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là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một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trong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những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chức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năng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chính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thể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hiện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công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dụng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của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sản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phẩm</a:t>
            </a:r>
            <a:r>
              <a:rPr lang="en-US" sz="1200" dirty="0">
                <a:solidFill>
                  <a:srgbClr val="EFEFEF"/>
                </a:solidFill>
              </a:rPr>
              <a:t> . </a:t>
            </a:r>
            <a:r>
              <a:rPr lang="en-US" sz="1200" dirty="0" err="1">
                <a:solidFill>
                  <a:srgbClr val="EFEFEF"/>
                </a:solidFill>
              </a:rPr>
              <a:t>Đó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là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thống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kê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các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số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liệu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về</a:t>
            </a:r>
            <a:r>
              <a:rPr lang="en-US" sz="1200" dirty="0">
                <a:solidFill>
                  <a:srgbClr val="EFEFEF"/>
                </a:solidFill>
              </a:rPr>
              <a:t> : </a:t>
            </a:r>
            <a:r>
              <a:rPr lang="en-US" sz="1200" dirty="0" err="1">
                <a:solidFill>
                  <a:srgbClr val="EFEFEF"/>
                </a:solidFill>
              </a:rPr>
              <a:t>giới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tính</a:t>
            </a:r>
            <a:r>
              <a:rPr lang="en-US" sz="1200" dirty="0">
                <a:solidFill>
                  <a:srgbClr val="EFEFEF"/>
                </a:solidFill>
              </a:rPr>
              <a:t> , </a:t>
            </a:r>
            <a:r>
              <a:rPr lang="en-US" sz="1200" dirty="0" err="1">
                <a:solidFill>
                  <a:srgbClr val="EFEFEF"/>
                </a:solidFill>
              </a:rPr>
              <a:t>giấy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tờ</a:t>
            </a:r>
            <a:r>
              <a:rPr lang="en-US" sz="1200" dirty="0">
                <a:solidFill>
                  <a:srgbClr val="EFEFEF"/>
                </a:solidFill>
              </a:rPr>
              <a:t> , </a:t>
            </a:r>
            <a:r>
              <a:rPr lang="en-US" sz="1200" dirty="0" err="1">
                <a:solidFill>
                  <a:srgbClr val="EFEFEF"/>
                </a:solidFill>
              </a:rPr>
              <a:t>địa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phương</a:t>
            </a:r>
            <a:r>
              <a:rPr lang="en-US" sz="1200" dirty="0">
                <a:solidFill>
                  <a:srgbClr val="EFEFEF"/>
                </a:solidFill>
              </a:rPr>
              <a:t> , </a:t>
            </a:r>
            <a:r>
              <a:rPr lang="en-US" sz="1200" dirty="0" err="1">
                <a:solidFill>
                  <a:srgbClr val="EFEFEF"/>
                </a:solidFill>
              </a:rPr>
              <a:t>tuổi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tác</a:t>
            </a:r>
            <a:r>
              <a:rPr lang="en-US" sz="1200" dirty="0">
                <a:solidFill>
                  <a:srgbClr val="EFEFEF"/>
                </a:solidFill>
              </a:rPr>
              <a:t> … . </a:t>
            </a:r>
            <a:r>
              <a:rPr lang="en-US" sz="1200" dirty="0" err="1">
                <a:solidFill>
                  <a:srgbClr val="EFEFEF"/>
                </a:solidFill>
              </a:rPr>
              <a:t>Dựa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vào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các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dữ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liệu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này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thì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có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thể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làm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cơ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sở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để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quan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sát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và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đánh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giá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số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liệu</a:t>
            </a:r>
            <a:r>
              <a:rPr lang="en-US" sz="1200" dirty="0">
                <a:solidFill>
                  <a:srgbClr val="EFEFEF"/>
                </a:solidFill>
              </a:rPr>
              <a:t>.</a:t>
            </a:r>
            <a:endParaRPr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34DFE7-D17C-4B29-B5C6-CAE6936D3D1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1" y="1140861"/>
            <a:ext cx="4639671" cy="1927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FFEE82-0FE8-4D51-81A3-8C0D3CFE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23" y="2571750"/>
            <a:ext cx="4587889" cy="2383356"/>
          </a:xfrm>
          <a:prstGeom prst="rect">
            <a:avLst/>
          </a:prstGeom>
        </p:spPr>
      </p:pic>
      <p:pic>
        <p:nvPicPr>
          <p:cNvPr id="2" name="Picture 2" descr="Tin tức sự kiện">
            <a:extLst>
              <a:ext uri="{FF2B5EF4-FFF2-40B4-BE49-F238E27FC236}">
                <a16:creationId xmlns:a16="http://schemas.microsoft.com/office/drawing/2014/main" id="{2CED0DDF-3BCB-47CD-B9AE-CAE1626F6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895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380" name="Google Shape;380;p62"/>
          <p:cNvSpPr txBox="1">
            <a:spLocks noGrp="1"/>
          </p:cNvSpPr>
          <p:nvPr>
            <p:ph type="title"/>
          </p:nvPr>
        </p:nvSpPr>
        <p:spPr>
          <a:xfrm>
            <a:off x="503797" y="573538"/>
            <a:ext cx="7810863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HỖ TRỢ HÀNH VI NGƯỜI SỬ DỤNG</a:t>
            </a:r>
            <a:endParaRPr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2" name="Google Shape;382;p62"/>
          <p:cNvSpPr txBox="1">
            <a:spLocks noGrp="1"/>
          </p:cNvSpPr>
          <p:nvPr>
            <p:ph type="subTitle" idx="2"/>
          </p:nvPr>
        </p:nvSpPr>
        <p:spPr>
          <a:xfrm>
            <a:off x="2532277" y="2571750"/>
            <a:ext cx="6043841" cy="1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AI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có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rất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nhiều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lĩnh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vực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khác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nhau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.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Đây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là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bài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toán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computer vision (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xử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lý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ảnh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)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để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phân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lớp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xác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định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khuôn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mặt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con ng</a:t>
            </a:r>
            <a:r>
              <a:rPr lang="vi-VN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ư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ời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.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Ngoài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ra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còn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áp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dụng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SUPERVISED LEARNING (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Học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có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giám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sát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)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để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dán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nhãn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định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danh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cho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từng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khuôn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mặt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đầu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vào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.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Để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làm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đ</a:t>
            </a:r>
            <a:r>
              <a:rPr lang="vi-VN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ư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ợc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điều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này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chúng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ta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phải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mã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hóa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khuôn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mặt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của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ng</a:t>
            </a:r>
            <a:r>
              <a:rPr lang="vi-VN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ư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ời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mẫu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để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đ</a:t>
            </a:r>
            <a:r>
              <a:rPr lang="vi-VN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ư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a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vào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mô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hình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thực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hiện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TRAINING.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Nếu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chỉ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nhận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diện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khuôn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mặt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thô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mà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không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dán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nhãn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thì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gọi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là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UN SUPERVISED LEARNING (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Học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không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có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giám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sát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).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34A70-2BE2-44BD-BA2C-6DA953E68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97" y="1555147"/>
            <a:ext cx="1913843" cy="3394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62E834-0998-4686-A015-2227263FC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617" y="1555147"/>
            <a:ext cx="6043841" cy="495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40CBEB-3AE2-4F6D-AAC4-DBB1C1BD0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617" y="2050246"/>
            <a:ext cx="6043841" cy="452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319B4D-4664-4DB2-998B-D53BEF799D3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77" y="3757613"/>
            <a:ext cx="5717346" cy="1299204"/>
          </a:xfrm>
          <a:prstGeom prst="rect">
            <a:avLst/>
          </a:prstGeom>
        </p:spPr>
      </p:pic>
      <p:pic>
        <p:nvPicPr>
          <p:cNvPr id="2" name="Picture 2" descr="Tin tức sự kiện">
            <a:extLst>
              <a:ext uri="{FF2B5EF4-FFF2-40B4-BE49-F238E27FC236}">
                <a16:creationId xmlns:a16="http://schemas.microsoft.com/office/drawing/2014/main" id="{A172278C-6AF9-4CB7-8779-16150DF33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/>
        </p:nvSpPr>
        <p:spPr>
          <a:xfrm>
            <a:off x="178186" y="294095"/>
            <a:ext cx="8378597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KỸ THUẬT XÂY DỰNG CÁC CHỨC NĂNG</a:t>
            </a:r>
          </a:p>
        </p:txBody>
      </p:sp>
      <p:sp>
        <p:nvSpPr>
          <p:cNvPr id="298" name="Google Shape;298;p54"/>
          <p:cNvSpPr txBox="1"/>
          <p:nvPr/>
        </p:nvSpPr>
        <p:spPr>
          <a:xfrm>
            <a:off x="1543725" y="4444880"/>
            <a:ext cx="7288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Hệ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thống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tự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động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thu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thập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dữ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liệu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và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quản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lý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giấy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tờ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tùy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thân</a:t>
            </a:r>
            <a:endParaRPr sz="1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pic>
        <p:nvPicPr>
          <p:cNvPr id="1026" name="Picture 2" descr="Tin tức sự kiện">
            <a:extLst>
              <a:ext uri="{FF2B5EF4-FFF2-40B4-BE49-F238E27FC236}">
                <a16:creationId xmlns:a16="http://schemas.microsoft.com/office/drawing/2014/main" id="{FF00DD53-6ABB-4620-B28F-BDFCE052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8D8F46-EA33-4E68-A3F7-7E72FDEBE855}"/>
              </a:ext>
            </a:extLst>
          </p:cNvPr>
          <p:cNvSpPr txBox="1"/>
          <p:nvPr/>
        </p:nvSpPr>
        <p:spPr>
          <a:xfrm>
            <a:off x="1148315" y="1431101"/>
            <a:ext cx="7200807" cy="1752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GIAO DIỆN </a:t>
            </a:r>
            <a:r>
              <a:rPr lang="en-US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ĐƯỢC XÂY DỰNG BỞI HTML + CSS</a:t>
            </a:r>
            <a:endParaRPr lang="en-US" sz="1400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CHỨC NĂNG VÀ CSDL ĐƯỢC XÂY DỰNG BỞI REACTJS vs REDUX , Firebase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DỊCH VỤ NHẬN DẠNG GIẤY TỜ TÙY THÂN SỬ DỤNG FPT.AI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DỊCH VỤ NHẬN DIỆN KHUÔN MẶT SỬ DỤNG THƯ VIỆN FACEAPI.JS</a:t>
            </a:r>
          </a:p>
        </p:txBody>
      </p:sp>
      <p:sp>
        <p:nvSpPr>
          <p:cNvPr id="16" name="Google Shape;330;p57">
            <a:extLst>
              <a:ext uri="{FF2B5EF4-FFF2-40B4-BE49-F238E27FC236}">
                <a16:creationId xmlns:a16="http://schemas.microsoft.com/office/drawing/2014/main" id="{D5361B4B-39FF-43D1-A4EE-0952FFC10938}"/>
              </a:ext>
            </a:extLst>
          </p:cNvPr>
          <p:cNvSpPr txBox="1">
            <a:spLocks/>
          </p:cNvSpPr>
          <p:nvPr/>
        </p:nvSpPr>
        <p:spPr>
          <a:xfrm>
            <a:off x="249809" y="993338"/>
            <a:ext cx="5537848" cy="87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1600" b="1" dirty="0" err="1"/>
              <a:t>Danh</a:t>
            </a:r>
            <a:r>
              <a:rPr lang="en-US" sz="1600" b="1" dirty="0"/>
              <a:t> </a:t>
            </a:r>
            <a:r>
              <a:rPr lang="en-US" sz="1600" b="1" dirty="0" err="1"/>
              <a:t>sách</a:t>
            </a:r>
            <a:r>
              <a:rPr lang="en-US" sz="1600" b="1" dirty="0"/>
              <a:t> </a:t>
            </a:r>
            <a:r>
              <a:rPr lang="en-US" sz="1600" b="1" dirty="0" err="1"/>
              <a:t>những</a:t>
            </a:r>
            <a:r>
              <a:rPr lang="en-US" sz="1600" b="1" dirty="0"/>
              <a:t> </a:t>
            </a:r>
            <a:r>
              <a:rPr lang="en-US" sz="1600" b="1" dirty="0" err="1"/>
              <a:t>ký</a:t>
            </a:r>
            <a:r>
              <a:rPr lang="en-US" sz="1600" b="1" dirty="0"/>
              <a:t> </a:t>
            </a:r>
            <a:r>
              <a:rPr lang="en-US" sz="1600" b="1" dirty="0" err="1"/>
              <a:t>thuật</a:t>
            </a:r>
            <a:r>
              <a:rPr lang="en-US" sz="1600" b="1" dirty="0"/>
              <a:t> </a:t>
            </a:r>
            <a:r>
              <a:rPr lang="en-US" sz="1600" b="1" dirty="0" err="1"/>
              <a:t>xây</a:t>
            </a:r>
            <a:r>
              <a:rPr lang="en-US" sz="1600" b="1" dirty="0"/>
              <a:t> </a:t>
            </a:r>
            <a:r>
              <a:rPr lang="en-US" sz="1600" b="1" dirty="0" err="1"/>
              <a:t>dựng</a:t>
            </a:r>
            <a:r>
              <a:rPr lang="en-US" sz="1600" b="1" dirty="0"/>
              <a:t> </a:t>
            </a:r>
            <a:r>
              <a:rPr lang="en-US" sz="1600" b="1" dirty="0" err="1"/>
              <a:t>lên</a:t>
            </a:r>
            <a:r>
              <a:rPr lang="en-US" sz="1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0810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FFFFFF"/>
                </a:solidFill>
              </a:rPr>
              <a:t>Dịch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vụ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của</a:t>
            </a:r>
            <a:r>
              <a:rPr lang="en-GB" b="1" dirty="0">
                <a:solidFill>
                  <a:srgbClr val="FFFFFF"/>
                </a:solidFill>
              </a:rPr>
              <a:t> FPT.AI </a:t>
            </a:r>
            <a:r>
              <a:rPr lang="en-GB" b="1" dirty="0" err="1">
                <a:solidFill>
                  <a:srgbClr val="FFFFFF"/>
                </a:solidFill>
              </a:rPr>
              <a:t>và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thư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viện</a:t>
            </a:r>
            <a:r>
              <a:rPr lang="en-GB" b="1" dirty="0">
                <a:solidFill>
                  <a:srgbClr val="FFFFFF"/>
                </a:solidFill>
              </a:rPr>
              <a:t> FaceApi.js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1093632" y="1144811"/>
            <a:ext cx="35442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Service AI </a:t>
            </a:r>
            <a:r>
              <a:rPr lang="en-GB" sz="2000" dirty="0" err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của</a:t>
            </a: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 FPT IS</a:t>
            </a:r>
            <a:endParaRPr sz="2000" dirty="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94" name="Google Shape;294;p54"/>
          <p:cNvSpPr txBox="1"/>
          <p:nvPr/>
        </p:nvSpPr>
        <p:spPr>
          <a:xfrm>
            <a:off x="5592900" y="1162196"/>
            <a:ext cx="35511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 FaceApi.js</a:t>
            </a:r>
            <a:endParaRPr sz="2000" dirty="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95" name="Google Shape;295;p54"/>
          <p:cNvSpPr txBox="1"/>
          <p:nvPr/>
        </p:nvSpPr>
        <p:spPr>
          <a:xfrm>
            <a:off x="388200" y="1679091"/>
            <a:ext cx="4064400" cy="1933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Đây</a:t>
            </a:r>
            <a:r>
              <a:rPr lang="en-GB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là</a:t>
            </a:r>
            <a:r>
              <a:rPr lang="en-GB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một</a:t>
            </a:r>
            <a:r>
              <a:rPr lang="en-GB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trong</a:t>
            </a:r>
            <a:r>
              <a:rPr lang="en-GB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nh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ững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nền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tảng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trí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tuệ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nhân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tạo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của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FPT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cung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cấp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cho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ng</a:t>
            </a:r>
            <a:r>
              <a:rPr lang="vi-VN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ời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dùng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được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thể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hiện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</a:t>
            </a:r>
            <a:r>
              <a:rPr lang="vi-VN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ới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dạng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Dịch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Vụ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để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các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nhà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phát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triển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có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thể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dễ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dàng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sử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dụng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mà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không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cần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quá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quan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tâm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đến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vấn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đề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cốt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lõi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bên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trong</a:t>
            </a:r>
            <a:r>
              <a:rPr lang="en-GB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1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2016 </a:t>
            </a:r>
            <a:r>
              <a:rPr lang="en-GB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là</a:t>
            </a:r>
            <a:r>
              <a:rPr lang="en-GB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năm</a:t>
            </a:r>
            <a:r>
              <a:rPr lang="en-GB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kh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ởi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đầu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của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nền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tảng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FPT AI.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Mới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đầu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nó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đ</a:t>
            </a:r>
            <a:r>
              <a:rPr lang="vi-VN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ợc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dùng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để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phục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vụ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cuộc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thi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lập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trình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Hackathon do FPT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tổ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chức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nhưng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sau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này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đã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đ</a:t>
            </a:r>
            <a:r>
              <a:rPr lang="vi-VN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ợc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public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từ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bản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giới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hạn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cho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lập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trình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viên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thành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bản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console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</a:t>
            </a:r>
            <a:r>
              <a:rPr lang="vi-VN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ơng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mại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nh</a:t>
            </a:r>
            <a:r>
              <a:rPr lang="vi-VN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ngày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nay.</a:t>
            </a:r>
            <a:endParaRPr sz="1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54"/>
          <p:cNvSpPr txBox="1"/>
          <p:nvPr/>
        </p:nvSpPr>
        <p:spPr>
          <a:xfrm>
            <a:off x="4799197" y="1668622"/>
            <a:ext cx="4155600" cy="203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Desacription</a:t>
            </a:r>
            <a:r>
              <a:rPr lang="en-GB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: đ</a:t>
            </a:r>
            <a:r>
              <a:rPr lang="vi-VN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ợc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một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lập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trình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viên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tên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VINCENT MUHLER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Tại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Berlin ,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Gemany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phát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triển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công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nghệ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ứng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dụng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chạy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trên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nền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tảng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website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đem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lại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khả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năng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lớn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trong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vấn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đề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tích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hợp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công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nghệ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AI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phục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vụ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hệ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thống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website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Hiện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website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đang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sử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dụng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công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nghệ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Face recognition do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anh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này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phát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triển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1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7" name="Google Shape;297;p54" descr="b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05" y="4479652"/>
            <a:ext cx="952635" cy="333356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8" name="Google Shape;298;p54"/>
          <p:cNvSpPr txBox="1"/>
          <p:nvPr/>
        </p:nvSpPr>
        <p:spPr>
          <a:xfrm>
            <a:off x="1543725" y="4444880"/>
            <a:ext cx="7288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GB" sz="9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Bài</a:t>
            </a:r>
            <a:r>
              <a:rPr lang="en-GB" sz="9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9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toán</a:t>
            </a:r>
            <a:r>
              <a:rPr lang="en-GB" sz="9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9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cản</a:t>
            </a:r>
            <a:r>
              <a:rPr lang="en-GB" sz="9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tr</a:t>
            </a:r>
            <a:r>
              <a:rPr lang="en-US" sz="9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ở </a:t>
            </a:r>
            <a:r>
              <a:rPr lang="en-US" sz="9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vấn</a:t>
            </a:r>
            <a:r>
              <a:rPr lang="en-US" sz="9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đề</a:t>
            </a:r>
            <a:r>
              <a:rPr lang="en-US" sz="9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deploy</a:t>
            </a:r>
            <a:r>
              <a:rPr lang="en-GB" sz="9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GB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việc</a:t>
            </a:r>
            <a:r>
              <a:rPr lang="en-GB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chúng</a:t>
            </a:r>
            <a:r>
              <a:rPr lang="en-GB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ta s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ử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dụng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công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nghệ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máy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học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sẽ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gặp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phải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bài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toán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Overffiting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tức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là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về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lý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thuyết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demo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thì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hoạt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động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rất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tốt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nh</a:t>
            </a:r>
            <a:r>
              <a:rPr lang="vi-VN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ng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khi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triển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khai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áp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dụng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thực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tế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thì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không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đạt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đ</a:t>
            </a:r>
            <a:r>
              <a:rPr lang="vi-VN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ợc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kết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quả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đúng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nh</a:t>
            </a:r>
            <a:r>
              <a:rPr lang="vi-VN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ta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mong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muốn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) do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các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tập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tin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dữ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liệu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training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là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rất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lớn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nên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đ</a:t>
            </a:r>
            <a:r>
              <a:rPr lang="vi-VN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 đ</a:t>
            </a:r>
            <a:r>
              <a:rPr lang="vi-VN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ợc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cả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hệ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thống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lên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server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là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một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công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việc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khó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khăn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A5493-08BB-4823-8757-F3E36B7E3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05" y="1000465"/>
            <a:ext cx="605428" cy="605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125A33-ABAE-4657-AE88-4DD2F264D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188" y="1101704"/>
            <a:ext cx="726236" cy="573048"/>
          </a:xfrm>
          <a:prstGeom prst="rect">
            <a:avLst/>
          </a:prstGeom>
        </p:spPr>
      </p:pic>
      <p:pic>
        <p:nvPicPr>
          <p:cNvPr id="2" name="Picture 2" descr="Tin tức sự kiện">
            <a:extLst>
              <a:ext uri="{FF2B5EF4-FFF2-40B4-BE49-F238E27FC236}">
                <a16:creationId xmlns:a16="http://schemas.microsoft.com/office/drawing/2014/main" id="{8C73D484-DD5A-451D-A541-5B64BCE05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FFFFFF"/>
                </a:solidFill>
              </a:rPr>
              <a:t>Dịch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vụ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của</a:t>
            </a:r>
            <a:r>
              <a:rPr lang="en-GB" b="1" dirty="0">
                <a:solidFill>
                  <a:srgbClr val="FFFFFF"/>
                </a:solidFill>
              </a:rPr>
              <a:t> FPT.AI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1232906" y="1019382"/>
            <a:ext cx="35442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Service AI </a:t>
            </a:r>
            <a:r>
              <a:rPr lang="en-GB" sz="2000" dirty="0" err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của</a:t>
            </a: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 FPT.AI</a:t>
            </a:r>
            <a:endParaRPr sz="2000" dirty="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A5493-08BB-4823-8757-F3E36B7E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9" y="899600"/>
            <a:ext cx="605428" cy="605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B8BB6B-9A04-4464-B4D3-4E1E5DD97C75}"/>
              </a:ext>
            </a:extLst>
          </p:cNvPr>
          <p:cNvSpPr txBox="1"/>
          <p:nvPr/>
        </p:nvSpPr>
        <p:spPr>
          <a:xfrm>
            <a:off x="1175742" y="1858633"/>
            <a:ext cx="7853863" cy="1320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VICR (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Nhận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dạng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các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giấy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tờ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chư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CHỨNG MINH NHÂN DÂN , CĂN CƯỚC CÔNG DÂN)</a:t>
            </a:r>
            <a:endParaRPr lang="en-US" sz="1400" dirty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VDLR (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Nhận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dạng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các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giấy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tờ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như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GIẤY PHÉP LÁI XE)</a:t>
            </a:r>
            <a:endParaRPr lang="en-US" sz="1400" dirty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VDP (</a:t>
            </a:r>
            <a:r>
              <a:rPr lang="en-US" sz="1400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Nhận</a:t>
            </a:r>
            <a:r>
              <a:rPr lang="en-US" sz="14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dạng</a:t>
            </a:r>
            <a:r>
              <a:rPr lang="en-US" sz="14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các</a:t>
            </a:r>
            <a:r>
              <a:rPr lang="en-US" sz="14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giấy</a:t>
            </a:r>
            <a:r>
              <a:rPr lang="en-US" sz="14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tờ</a:t>
            </a:r>
            <a:r>
              <a:rPr lang="en-US" sz="14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như</a:t>
            </a:r>
            <a:r>
              <a:rPr lang="en-US" sz="14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PASSPORT)</a:t>
            </a:r>
          </a:p>
        </p:txBody>
      </p:sp>
      <p:pic>
        <p:nvPicPr>
          <p:cNvPr id="2" name="Picture 2" descr="Tin tức sự kiện">
            <a:extLst>
              <a:ext uri="{FF2B5EF4-FFF2-40B4-BE49-F238E27FC236}">
                <a16:creationId xmlns:a16="http://schemas.microsoft.com/office/drawing/2014/main" id="{E8E1CF4B-C592-4815-84BD-159044865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555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FFFFFF"/>
                </a:solidFill>
              </a:rPr>
              <a:t>Dịch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vụ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của</a:t>
            </a:r>
            <a:r>
              <a:rPr lang="en-GB" b="1" dirty="0">
                <a:solidFill>
                  <a:srgbClr val="FFFFFF"/>
                </a:solidFill>
              </a:rPr>
              <a:t> FPT.AI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1232906" y="1019382"/>
            <a:ext cx="35442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Service AI </a:t>
            </a:r>
            <a:r>
              <a:rPr lang="en-GB" sz="2000" dirty="0" err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của</a:t>
            </a: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 FPT.AI</a:t>
            </a:r>
            <a:endParaRPr sz="2000" dirty="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A5493-08BB-4823-8757-F3E36B7E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9" y="899600"/>
            <a:ext cx="605428" cy="605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DD87AB-1C3A-498B-9F27-9B84ADFE6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050"/>
            <a:ext cx="9133792" cy="4191098"/>
          </a:xfrm>
          <a:prstGeom prst="rect">
            <a:avLst/>
          </a:prstGeom>
        </p:spPr>
      </p:pic>
      <p:pic>
        <p:nvPicPr>
          <p:cNvPr id="2" name="Picture 2" descr="Tin tức sự kiện">
            <a:extLst>
              <a:ext uri="{FF2B5EF4-FFF2-40B4-BE49-F238E27FC236}">
                <a16:creationId xmlns:a16="http://schemas.microsoft.com/office/drawing/2014/main" id="{96F99E2D-8B6B-4C7F-B88B-74D478D7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244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FFFFFF"/>
                </a:solidFill>
              </a:rPr>
              <a:t>Dịch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vụ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của</a:t>
            </a:r>
            <a:r>
              <a:rPr lang="en-GB" b="1" dirty="0">
                <a:solidFill>
                  <a:srgbClr val="FFFFFF"/>
                </a:solidFill>
              </a:rPr>
              <a:t> FPT.AI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1232906" y="1019382"/>
            <a:ext cx="35442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Service AI </a:t>
            </a:r>
            <a:r>
              <a:rPr lang="en-GB" sz="2000" dirty="0" err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của</a:t>
            </a: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 FPT.AI</a:t>
            </a:r>
            <a:endParaRPr sz="2000" dirty="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A5493-08BB-4823-8757-F3E36B7E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9" y="899600"/>
            <a:ext cx="605428" cy="605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5B41E7-DCC1-4C45-8663-6E54282AA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05484" cy="4243890"/>
          </a:xfrm>
          <a:prstGeom prst="rect">
            <a:avLst/>
          </a:prstGeom>
        </p:spPr>
      </p:pic>
      <p:pic>
        <p:nvPicPr>
          <p:cNvPr id="2" name="Picture 2" descr="Tin tức sự kiện">
            <a:extLst>
              <a:ext uri="{FF2B5EF4-FFF2-40B4-BE49-F238E27FC236}">
                <a16:creationId xmlns:a16="http://schemas.microsoft.com/office/drawing/2014/main" id="{247A5E44-FBC2-4B7C-98D6-D36B3A122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668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FFFFFF"/>
                </a:solidFill>
              </a:rPr>
              <a:t>Dịch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vụ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của</a:t>
            </a:r>
            <a:r>
              <a:rPr lang="en-GB" b="1" dirty="0">
                <a:solidFill>
                  <a:srgbClr val="FFFFFF"/>
                </a:solidFill>
              </a:rPr>
              <a:t> FPT.AI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1232906" y="1019382"/>
            <a:ext cx="35442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Service AI </a:t>
            </a:r>
            <a:r>
              <a:rPr lang="en-GB" sz="2000" dirty="0" err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của</a:t>
            </a: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 FPT.AI</a:t>
            </a:r>
            <a:endParaRPr sz="2000" dirty="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A5493-08BB-4823-8757-F3E36B7E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9" y="899600"/>
            <a:ext cx="605428" cy="605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741326-3940-483F-8895-6A62B17A0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4176122"/>
          </a:xfrm>
          <a:prstGeom prst="rect">
            <a:avLst/>
          </a:prstGeom>
        </p:spPr>
      </p:pic>
      <p:pic>
        <p:nvPicPr>
          <p:cNvPr id="2" name="Picture 2" descr="Tin tức sự kiện">
            <a:extLst>
              <a:ext uri="{FF2B5EF4-FFF2-40B4-BE49-F238E27FC236}">
                <a16:creationId xmlns:a16="http://schemas.microsoft.com/office/drawing/2014/main" id="{201E6320-C319-401E-BC5A-E35AB9CA3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032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chemeClr val="tx1"/>
                </a:solidFill>
              </a:rPr>
              <a:t>Dịch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err="1">
                <a:solidFill>
                  <a:schemeClr val="tx1"/>
                </a:solidFill>
              </a:rPr>
              <a:t>vụ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err="1">
                <a:solidFill>
                  <a:schemeClr val="tx1"/>
                </a:solidFill>
              </a:rPr>
              <a:t>của</a:t>
            </a:r>
            <a:r>
              <a:rPr lang="en-GB" b="1" dirty="0">
                <a:solidFill>
                  <a:schemeClr val="tx1"/>
                </a:solidFill>
              </a:rPr>
              <a:t> FPT.AI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1232905" y="1019382"/>
            <a:ext cx="6791132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Service AI </a:t>
            </a:r>
            <a:r>
              <a:rPr lang="en-GB" sz="2000" dirty="0" err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của</a:t>
            </a: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 FPT.AI  [INPUT CMT vs CCCD]</a:t>
            </a:r>
            <a:endParaRPr sz="2000" dirty="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A5493-08BB-4823-8757-F3E36B7E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9" y="899600"/>
            <a:ext cx="605428" cy="605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A146DD-BB7A-4FAD-905D-4FA3E6079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99" y="1638925"/>
            <a:ext cx="8208335" cy="2471076"/>
          </a:xfrm>
          <a:prstGeom prst="rect">
            <a:avLst/>
          </a:prstGeom>
        </p:spPr>
      </p:pic>
      <p:pic>
        <p:nvPicPr>
          <p:cNvPr id="2" name="Picture 2" descr="Tin tức sự kiện">
            <a:extLst>
              <a:ext uri="{FF2B5EF4-FFF2-40B4-BE49-F238E27FC236}">
                <a16:creationId xmlns:a16="http://schemas.microsoft.com/office/drawing/2014/main" id="{41DB5FD1-2555-45BE-B1ED-2AB99D661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567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/>
        </p:nvSpPr>
        <p:spPr>
          <a:xfrm>
            <a:off x="1105315" y="1852378"/>
            <a:ext cx="566408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GIỚI THIỆU VỀ SẢN PHẨM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CHỨC NĂNG CỦA SẢN PHẨM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KỸ THUẬT XÂY DỰNG HỆ THỐNG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DEMO SẢN PHẨM</a:t>
            </a:r>
            <a:endParaRPr sz="2000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98" name="Google Shape;298;p54"/>
          <p:cNvSpPr txBox="1"/>
          <p:nvPr/>
        </p:nvSpPr>
        <p:spPr>
          <a:xfrm>
            <a:off x="1543725" y="4444880"/>
            <a:ext cx="7288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Hệ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thống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tự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động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thu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thập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dữ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liệu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và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quản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lý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giấy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tờ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tùy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thân</a:t>
            </a:r>
            <a:endParaRPr sz="1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pic>
        <p:nvPicPr>
          <p:cNvPr id="1026" name="Picture 2" descr="Tin tức sự kiện">
            <a:extLst>
              <a:ext uri="{FF2B5EF4-FFF2-40B4-BE49-F238E27FC236}">
                <a16:creationId xmlns:a16="http://schemas.microsoft.com/office/drawing/2014/main" id="{FF00DD53-6ABB-4620-B28F-BDFCE052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929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chemeClr val="tx1"/>
                </a:solidFill>
              </a:rPr>
              <a:t>Dịch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err="1">
                <a:solidFill>
                  <a:schemeClr val="tx1"/>
                </a:solidFill>
              </a:rPr>
              <a:t>vụ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err="1">
                <a:solidFill>
                  <a:schemeClr val="tx1"/>
                </a:solidFill>
              </a:rPr>
              <a:t>của</a:t>
            </a:r>
            <a:r>
              <a:rPr lang="en-GB" b="1" dirty="0">
                <a:solidFill>
                  <a:schemeClr val="tx1"/>
                </a:solidFill>
              </a:rPr>
              <a:t> FPT.AI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1232905" y="1019382"/>
            <a:ext cx="640836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Service AI </a:t>
            </a:r>
            <a:r>
              <a:rPr lang="en-GB" sz="2000" dirty="0" err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của</a:t>
            </a: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 FPT.AI  [INPUT BẰNG LÁI XE]</a:t>
            </a:r>
            <a:endParaRPr sz="2000" dirty="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A5493-08BB-4823-8757-F3E36B7E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9" y="899600"/>
            <a:ext cx="605428" cy="605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C49C6A-AE08-4529-A8C9-CDE8C9FD1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59" y="1574167"/>
            <a:ext cx="7904462" cy="2941126"/>
          </a:xfrm>
          <a:prstGeom prst="rect">
            <a:avLst/>
          </a:prstGeom>
        </p:spPr>
      </p:pic>
      <p:pic>
        <p:nvPicPr>
          <p:cNvPr id="2" name="Picture 2" descr="Tin tức sự kiện">
            <a:extLst>
              <a:ext uri="{FF2B5EF4-FFF2-40B4-BE49-F238E27FC236}">
                <a16:creationId xmlns:a16="http://schemas.microsoft.com/office/drawing/2014/main" id="{DA612101-68B1-499A-A2C2-CEA03811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224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chemeClr val="tx1"/>
                </a:solidFill>
              </a:rPr>
              <a:t>Dịch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err="1">
                <a:solidFill>
                  <a:schemeClr val="tx1"/>
                </a:solidFill>
              </a:rPr>
              <a:t>vụ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err="1">
                <a:solidFill>
                  <a:schemeClr val="tx1"/>
                </a:solidFill>
              </a:rPr>
              <a:t>của</a:t>
            </a:r>
            <a:r>
              <a:rPr lang="en-GB" b="1" dirty="0">
                <a:solidFill>
                  <a:schemeClr val="tx1"/>
                </a:solidFill>
              </a:rPr>
              <a:t> FPT.AI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1232905" y="1019382"/>
            <a:ext cx="5075745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Service AI </a:t>
            </a:r>
            <a:r>
              <a:rPr lang="en-GB" sz="2000" dirty="0" err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của</a:t>
            </a: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 FPT.AI  [INPUT HỘ CHIẾU]</a:t>
            </a:r>
            <a:endParaRPr sz="2000" dirty="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A5493-08BB-4823-8757-F3E36B7E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9" y="899600"/>
            <a:ext cx="605428" cy="605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CA545B-38EC-4B1C-96A2-4B4EDEED8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59" y="1692764"/>
            <a:ext cx="8367600" cy="2934586"/>
          </a:xfrm>
          <a:prstGeom prst="rect">
            <a:avLst/>
          </a:prstGeom>
        </p:spPr>
      </p:pic>
      <p:pic>
        <p:nvPicPr>
          <p:cNvPr id="2" name="Picture 2" descr="Tin tức sự kiện">
            <a:extLst>
              <a:ext uri="{FF2B5EF4-FFF2-40B4-BE49-F238E27FC236}">
                <a16:creationId xmlns:a16="http://schemas.microsoft.com/office/drawing/2014/main" id="{F134BDAD-263B-4B7B-96C5-5B938477F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57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chemeClr val="tx1"/>
                </a:solidFill>
              </a:rPr>
              <a:t>Dịch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err="1">
                <a:solidFill>
                  <a:schemeClr val="tx1"/>
                </a:solidFill>
              </a:rPr>
              <a:t>vụ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err="1">
                <a:solidFill>
                  <a:schemeClr val="tx1"/>
                </a:solidFill>
              </a:rPr>
              <a:t>của</a:t>
            </a:r>
            <a:r>
              <a:rPr lang="en-GB" b="1" dirty="0">
                <a:solidFill>
                  <a:schemeClr val="tx1"/>
                </a:solidFill>
              </a:rPr>
              <a:t> FPT.AI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1232905" y="1019382"/>
            <a:ext cx="5075745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Service AI </a:t>
            </a:r>
            <a:r>
              <a:rPr lang="en-GB" sz="2000" dirty="0" err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của</a:t>
            </a: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 FPT.AI  [OUTPUT ALL]</a:t>
            </a:r>
            <a:endParaRPr sz="2000" dirty="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A5493-08BB-4823-8757-F3E36B7E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9" y="899600"/>
            <a:ext cx="605428" cy="605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04F883-118B-4285-87B7-3351AC393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73" y="1589232"/>
            <a:ext cx="6536407" cy="329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AAEB23-2F30-48AA-B33F-FD88D38D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061" y="1589232"/>
            <a:ext cx="5063681" cy="3294770"/>
          </a:xfrm>
          <a:prstGeom prst="rect">
            <a:avLst/>
          </a:prstGeom>
        </p:spPr>
      </p:pic>
      <p:pic>
        <p:nvPicPr>
          <p:cNvPr id="2" name="Picture 2" descr="Tin tức sự kiện">
            <a:extLst>
              <a:ext uri="{FF2B5EF4-FFF2-40B4-BE49-F238E27FC236}">
                <a16:creationId xmlns:a16="http://schemas.microsoft.com/office/drawing/2014/main" id="{F05CEB7D-7E4B-4031-8639-D84E9895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727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380" name="Google Shape;380;p62"/>
          <p:cNvSpPr txBox="1">
            <a:spLocks noGrp="1"/>
          </p:cNvSpPr>
          <p:nvPr>
            <p:ph type="title"/>
          </p:nvPr>
        </p:nvSpPr>
        <p:spPr>
          <a:xfrm>
            <a:off x="437649" y="579250"/>
            <a:ext cx="7430444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TH</a:t>
            </a:r>
            <a:r>
              <a:rPr lang="en-GB" dirty="0">
                <a:solidFill>
                  <a:schemeClr val="lt1"/>
                </a:solidFill>
              </a:rPr>
              <a:t>Ư VIỆN CỦA FaceApi.js</a:t>
            </a:r>
            <a:endParaRPr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5AC91AA9-73EB-47CE-895C-5507774926F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83424" y="1823712"/>
            <a:ext cx="2350622" cy="847028"/>
          </a:xfrm>
        </p:spPr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INPUT IMAGE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hoặc</a:t>
            </a:r>
            <a:r>
              <a:rPr lang="en-US" dirty="0">
                <a:solidFill>
                  <a:schemeClr val="bg1"/>
                </a:solidFill>
              </a:rPr>
              <a:t> WEBCAM</a:t>
            </a:r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4" name="Hình ảnh 5" descr="Ảnh có chứa người, ngoài trời, đứng, nhóm&#10;&#10;Mô tả được tạo với mức tin cậy rất cao">
            <a:extLst>
              <a:ext uri="{FF2B5EF4-FFF2-40B4-BE49-F238E27FC236}">
                <a16:creationId xmlns:a16="http://schemas.microsoft.com/office/drawing/2014/main" id="{BCD132E8-06A9-44CA-A78C-15D2CA0B9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22" y="2312795"/>
            <a:ext cx="1647825" cy="1014570"/>
          </a:xfrm>
          <a:prstGeom prst="rect">
            <a:avLst/>
          </a:prstGeom>
        </p:spPr>
      </p:pic>
      <p:sp>
        <p:nvSpPr>
          <p:cNvPr id="6" name="Tiêu đề phụ 2">
            <a:extLst>
              <a:ext uri="{FF2B5EF4-FFF2-40B4-BE49-F238E27FC236}">
                <a16:creationId xmlns:a16="http://schemas.microsoft.com/office/drawing/2014/main" id="{B009DBDB-E492-482B-A23E-EB45B383C23D}"/>
              </a:ext>
            </a:extLst>
          </p:cNvPr>
          <p:cNvSpPr txBox="1">
            <a:spLocks/>
          </p:cNvSpPr>
          <p:nvPr/>
        </p:nvSpPr>
        <p:spPr>
          <a:xfrm>
            <a:off x="2796978" y="1662231"/>
            <a:ext cx="2726143" cy="83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vi-VN" dirty="0">
                <a:solidFill>
                  <a:schemeClr val="bg1"/>
                </a:solidFill>
              </a:rPr>
              <a:t>FACE DECTION : SSD MOBILENET</a:t>
            </a:r>
          </a:p>
        </p:txBody>
      </p:sp>
      <p:pic>
        <p:nvPicPr>
          <p:cNvPr id="8" name="Hình ảnh 9" descr="Ảnh có chứa người đàn ông, người, quần áo, đeo&#10;&#10;Mô tả được tạo với mức tin cậy rất cao">
            <a:extLst>
              <a:ext uri="{FF2B5EF4-FFF2-40B4-BE49-F238E27FC236}">
                <a16:creationId xmlns:a16="http://schemas.microsoft.com/office/drawing/2014/main" id="{11C67C45-7723-4190-BD27-B6100364F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243" y="2081893"/>
            <a:ext cx="678997" cy="843643"/>
          </a:xfrm>
          <a:prstGeom prst="rect">
            <a:avLst/>
          </a:prstGeom>
        </p:spPr>
      </p:pic>
      <p:pic>
        <p:nvPicPr>
          <p:cNvPr id="10" name="Hình ảnh 10" descr="Ảnh có chứa người đàn ông&#10;&#10;Mô tả được tạo với mức tin cậy rất cao">
            <a:extLst>
              <a:ext uri="{FF2B5EF4-FFF2-40B4-BE49-F238E27FC236}">
                <a16:creationId xmlns:a16="http://schemas.microsoft.com/office/drawing/2014/main" id="{9CE4D22B-2064-4CDA-BE41-80F27BFA6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084" y="2912610"/>
            <a:ext cx="575583" cy="678996"/>
          </a:xfrm>
          <a:prstGeom prst="rect">
            <a:avLst/>
          </a:prstGeom>
        </p:spPr>
      </p:pic>
      <p:pic>
        <p:nvPicPr>
          <p:cNvPr id="11" name="Hình ảnh 12" descr="Ảnh có chứa người đàn ông, người, đeo, mũ&#10;&#10;Mô tả được tạo với mức tin cậy rất cao">
            <a:extLst>
              <a:ext uri="{FF2B5EF4-FFF2-40B4-BE49-F238E27FC236}">
                <a16:creationId xmlns:a16="http://schemas.microsoft.com/office/drawing/2014/main" id="{CCD2FBB4-DD04-494E-98E0-B3BF00BC6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320" y="2079172"/>
            <a:ext cx="695325" cy="849085"/>
          </a:xfrm>
          <a:prstGeom prst="rect">
            <a:avLst/>
          </a:prstGeom>
        </p:spPr>
      </p:pic>
      <p:pic>
        <p:nvPicPr>
          <p:cNvPr id="13" name="Hình ảnh 13">
            <a:extLst>
              <a:ext uri="{FF2B5EF4-FFF2-40B4-BE49-F238E27FC236}">
                <a16:creationId xmlns:a16="http://schemas.microsoft.com/office/drawing/2014/main" id="{A49DEB70-3B70-4B95-B41C-570209832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00" y="2910568"/>
            <a:ext cx="457200" cy="683078"/>
          </a:xfrm>
          <a:prstGeom prst="rect">
            <a:avLst/>
          </a:prstGeom>
        </p:spPr>
      </p:pic>
      <p:pic>
        <p:nvPicPr>
          <p:cNvPr id="14" name="Hình ảnh 14" descr="Ảnh có chứa đeo, trò chơi, ca, con chó&#10;&#10;Mô tả được tạo với mức tin cậy rất cao">
            <a:extLst>
              <a:ext uri="{FF2B5EF4-FFF2-40B4-BE49-F238E27FC236}">
                <a16:creationId xmlns:a16="http://schemas.microsoft.com/office/drawing/2014/main" id="{F26647DF-E49F-4627-B488-F4AC1935B7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5073" y="2913970"/>
            <a:ext cx="542925" cy="676275"/>
          </a:xfrm>
          <a:prstGeom prst="rect">
            <a:avLst/>
          </a:prstGeom>
        </p:spPr>
      </p:pic>
      <p:pic>
        <p:nvPicPr>
          <p:cNvPr id="15" name="Hình ảnh 16" descr="Ảnh có chứa người đàn ông, người, quần áo, đồng phục&#10;&#10;Mô tả được tạo với mức tin cậy rất cao">
            <a:extLst>
              <a:ext uri="{FF2B5EF4-FFF2-40B4-BE49-F238E27FC236}">
                <a16:creationId xmlns:a16="http://schemas.microsoft.com/office/drawing/2014/main" id="{E95ED451-DC35-44D9-A51F-DCB6EAE58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6434" y="2082573"/>
            <a:ext cx="771525" cy="828675"/>
          </a:xfrm>
          <a:prstGeom prst="rect">
            <a:avLst/>
          </a:prstGeom>
        </p:spPr>
      </p:pic>
      <p:sp>
        <p:nvSpPr>
          <p:cNvPr id="20" name="Tiêu đề phụ 2">
            <a:extLst>
              <a:ext uri="{FF2B5EF4-FFF2-40B4-BE49-F238E27FC236}">
                <a16:creationId xmlns:a16="http://schemas.microsoft.com/office/drawing/2014/main" id="{69374957-BC42-43DC-8FBA-AF09E6DFECDA}"/>
              </a:ext>
            </a:extLst>
          </p:cNvPr>
          <p:cNvSpPr txBox="1">
            <a:spLocks/>
          </p:cNvSpPr>
          <p:nvPr/>
        </p:nvSpPr>
        <p:spPr>
          <a:xfrm>
            <a:off x="5865389" y="1641820"/>
            <a:ext cx="2726143" cy="83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vi-VN" dirty="0">
                <a:solidFill>
                  <a:schemeClr val="bg1"/>
                </a:solidFill>
              </a:rPr>
              <a:t>FACE RECOGNITION : </a:t>
            </a:r>
            <a:r>
              <a:rPr lang="vi-VN" dirty="0" err="1">
                <a:solidFill>
                  <a:schemeClr val="bg1"/>
                </a:solidFill>
              </a:rPr>
              <a:t>traning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model</a:t>
            </a:r>
            <a:endParaRPr lang="vi-VN">
              <a:solidFill>
                <a:schemeClr val="bg1"/>
              </a:solidFill>
            </a:endParaRPr>
          </a:p>
        </p:txBody>
      </p:sp>
      <p:pic>
        <p:nvPicPr>
          <p:cNvPr id="21" name="Hình ảnh 16" descr="Ảnh có chứa người đàn ông, người, quần áo, đồng phục&#10;&#10;Mô tả được tạo với mức tin cậy rất cao">
            <a:extLst>
              <a:ext uri="{FF2B5EF4-FFF2-40B4-BE49-F238E27FC236}">
                <a16:creationId xmlns:a16="http://schemas.microsoft.com/office/drawing/2014/main" id="{A79A2AB7-44B5-4461-A268-8C6AB1D3D1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0826" y="2062162"/>
            <a:ext cx="771525" cy="828675"/>
          </a:xfrm>
          <a:prstGeom prst="rect">
            <a:avLst/>
          </a:prstGeom>
        </p:spPr>
      </p:pic>
      <p:sp>
        <p:nvSpPr>
          <p:cNvPr id="22" name="Tiêu đề phụ 2">
            <a:extLst>
              <a:ext uri="{FF2B5EF4-FFF2-40B4-BE49-F238E27FC236}">
                <a16:creationId xmlns:a16="http://schemas.microsoft.com/office/drawing/2014/main" id="{C286CD86-A118-46F2-AA25-EAB86DF53157}"/>
              </a:ext>
            </a:extLst>
          </p:cNvPr>
          <p:cNvSpPr txBox="1">
            <a:spLocks/>
          </p:cNvSpPr>
          <p:nvPr/>
        </p:nvSpPr>
        <p:spPr>
          <a:xfrm>
            <a:off x="6845103" y="2274553"/>
            <a:ext cx="2726143" cy="83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vi-VN" dirty="0" err="1">
                <a:solidFill>
                  <a:schemeClr val="bg1"/>
                </a:solidFill>
              </a:rPr>
              <a:t>Nguyễn</a:t>
            </a:r>
            <a:r>
              <a:rPr lang="vi-VN" dirty="0">
                <a:solidFill>
                  <a:schemeClr val="bg1"/>
                </a:solidFill>
              </a:rPr>
              <a:t> văn A..</a:t>
            </a:r>
          </a:p>
        </p:txBody>
      </p:sp>
      <p:pic>
        <p:nvPicPr>
          <p:cNvPr id="23" name="Hình ảnh 12" descr="Ảnh có chứa người đàn ông, người, đeo, mũ&#10;&#10;Mô tả được tạo với mức tin cậy rất cao">
            <a:extLst>
              <a:ext uri="{FF2B5EF4-FFF2-40B4-BE49-F238E27FC236}">
                <a16:creationId xmlns:a16="http://schemas.microsoft.com/office/drawing/2014/main" id="{AED61E27-1B30-435B-B150-11F8179EC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106" y="3174547"/>
            <a:ext cx="695325" cy="849085"/>
          </a:xfrm>
          <a:prstGeom prst="rect">
            <a:avLst/>
          </a:prstGeom>
        </p:spPr>
      </p:pic>
      <p:sp>
        <p:nvSpPr>
          <p:cNvPr id="24" name="Tiêu đề phụ 2">
            <a:extLst>
              <a:ext uri="{FF2B5EF4-FFF2-40B4-BE49-F238E27FC236}">
                <a16:creationId xmlns:a16="http://schemas.microsoft.com/office/drawing/2014/main" id="{1E4C3FF9-22DB-4BAC-BFF0-570346BB1242}"/>
              </a:ext>
            </a:extLst>
          </p:cNvPr>
          <p:cNvSpPr txBox="1">
            <a:spLocks/>
          </p:cNvSpPr>
          <p:nvPr/>
        </p:nvSpPr>
        <p:spPr>
          <a:xfrm>
            <a:off x="6817889" y="3329106"/>
            <a:ext cx="2726143" cy="83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vi-VN" dirty="0" err="1">
                <a:solidFill>
                  <a:schemeClr val="bg1"/>
                </a:solidFill>
              </a:rPr>
              <a:t>Nguyễn</a:t>
            </a:r>
            <a:r>
              <a:rPr lang="vi-VN" dirty="0">
                <a:solidFill>
                  <a:schemeClr val="bg1"/>
                </a:solidFill>
              </a:rPr>
              <a:t> văn B..</a:t>
            </a:r>
          </a:p>
        </p:txBody>
      </p:sp>
      <p:pic>
        <p:nvPicPr>
          <p:cNvPr id="25" name="Hình ảnh 10" descr="Ảnh có chứa người đàn ông&#10;&#10;Mô tả được tạo với mức tin cậy rất cao">
            <a:extLst>
              <a:ext uri="{FF2B5EF4-FFF2-40B4-BE49-F238E27FC236}">
                <a16:creationId xmlns:a16="http://schemas.microsoft.com/office/drawing/2014/main" id="{436AAD50-1CE3-4E82-B4E7-C1BE4BD92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548" y="4205288"/>
            <a:ext cx="575583" cy="678996"/>
          </a:xfrm>
          <a:prstGeom prst="rect">
            <a:avLst/>
          </a:prstGeom>
        </p:spPr>
      </p:pic>
      <p:sp>
        <p:nvSpPr>
          <p:cNvPr id="28" name="Tiêu đề phụ 2">
            <a:extLst>
              <a:ext uri="{FF2B5EF4-FFF2-40B4-BE49-F238E27FC236}">
                <a16:creationId xmlns:a16="http://schemas.microsoft.com/office/drawing/2014/main" id="{CA8C6201-8EAF-4A75-A83F-BB3514A2E64A}"/>
              </a:ext>
            </a:extLst>
          </p:cNvPr>
          <p:cNvSpPr txBox="1">
            <a:spLocks/>
          </p:cNvSpPr>
          <p:nvPr/>
        </p:nvSpPr>
        <p:spPr>
          <a:xfrm>
            <a:off x="6702228" y="4410874"/>
            <a:ext cx="2726143" cy="83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vi-VN" dirty="0">
                <a:solidFill>
                  <a:schemeClr val="bg1"/>
                </a:solidFill>
              </a:rPr>
              <a:t>UNKNOW</a:t>
            </a:r>
          </a:p>
        </p:txBody>
      </p:sp>
      <p:sp>
        <p:nvSpPr>
          <p:cNvPr id="34" name="Tiêu đề phụ 2">
            <a:extLst>
              <a:ext uri="{FF2B5EF4-FFF2-40B4-BE49-F238E27FC236}">
                <a16:creationId xmlns:a16="http://schemas.microsoft.com/office/drawing/2014/main" id="{8D2FD5D4-C003-4D03-BA2D-042DCCE731CF}"/>
              </a:ext>
            </a:extLst>
          </p:cNvPr>
          <p:cNvSpPr txBox="1">
            <a:spLocks/>
          </p:cNvSpPr>
          <p:nvPr/>
        </p:nvSpPr>
        <p:spPr>
          <a:xfrm>
            <a:off x="463354" y="3614857"/>
            <a:ext cx="3481339" cy="94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vi-VN" dirty="0">
                <a:solidFill>
                  <a:schemeClr val="bg1"/>
                </a:solidFill>
              </a:rPr>
              <a:t>LANDMARK</a:t>
            </a:r>
          </a:p>
          <a:p>
            <a:pPr algn="just"/>
            <a:r>
              <a:rPr lang="vi-VN" dirty="0">
                <a:solidFill>
                  <a:schemeClr val="bg1"/>
                </a:solidFill>
              </a:rPr>
              <a:t>dùng để traning giá trị khuôn mặt người mẫu vào tập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vi-VN" dirty="0">
                <a:solidFill>
                  <a:schemeClr val="bg1"/>
                </a:solidFill>
              </a:rPr>
              <a:t>nhận diện. Nếu như không có giá trị trong tập nhận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vi-VN" dirty="0">
                <a:solidFill>
                  <a:schemeClr val="bg1"/>
                </a:solidFill>
              </a:rPr>
              <a:t>diện thì khi nhận dạng trả về kết quả UNKNOW .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vi-VN" dirty="0">
                <a:solidFill>
                  <a:schemeClr val="bg1"/>
                </a:solidFill>
              </a:rPr>
              <a:t>Ngoài ra dán nhãn Lable là một công việc khó khă</a:t>
            </a:r>
            <a:r>
              <a:rPr lang="en-US" dirty="0">
                <a:solidFill>
                  <a:schemeClr val="bg1"/>
                </a:solidFill>
              </a:rPr>
              <a:t>n.</a:t>
            </a:r>
          </a:p>
        </p:txBody>
      </p:sp>
      <p:pic>
        <p:nvPicPr>
          <p:cNvPr id="31" name="Hình ảnh 31" descr="Ảnh có chứa trong nhà, bàn, đang ngồi, trắng&#10;&#10;Mô tả được tạo với mức tin cậy rất cao">
            <a:extLst>
              <a:ext uri="{FF2B5EF4-FFF2-40B4-BE49-F238E27FC236}">
                <a16:creationId xmlns:a16="http://schemas.microsoft.com/office/drawing/2014/main" id="{9C63E39F-4763-4B9B-8537-F7C2D3CBD1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8793" y="3800116"/>
            <a:ext cx="865416" cy="822589"/>
          </a:xfrm>
          <a:prstGeom prst="rect">
            <a:avLst/>
          </a:prstGeom>
        </p:spPr>
      </p:pic>
      <p:cxnSp>
        <p:nvCxnSpPr>
          <p:cNvPr id="5" name="Đường kết nối Mũi tên Thẳng 4">
            <a:extLst>
              <a:ext uri="{FF2B5EF4-FFF2-40B4-BE49-F238E27FC236}">
                <a16:creationId xmlns:a16="http://schemas.microsoft.com/office/drawing/2014/main" id="{B8AAE160-BB6E-4A40-936D-CEF6E3D817E1}"/>
              </a:ext>
            </a:extLst>
          </p:cNvPr>
          <p:cNvCxnSpPr/>
          <p:nvPr/>
        </p:nvCxnSpPr>
        <p:spPr>
          <a:xfrm>
            <a:off x="2284553" y="2772859"/>
            <a:ext cx="646736" cy="2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Đường kết nối Mũi tên Thẳng 6">
            <a:extLst>
              <a:ext uri="{FF2B5EF4-FFF2-40B4-BE49-F238E27FC236}">
                <a16:creationId xmlns:a16="http://schemas.microsoft.com/office/drawing/2014/main" id="{225F57F5-2A85-4CFB-B53D-1976F84BA690}"/>
              </a:ext>
            </a:extLst>
          </p:cNvPr>
          <p:cNvCxnSpPr/>
          <p:nvPr/>
        </p:nvCxnSpPr>
        <p:spPr>
          <a:xfrm>
            <a:off x="5328333" y="2778286"/>
            <a:ext cx="653969" cy="2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Đường kết nối Mũi tên Thẳng 8">
            <a:extLst>
              <a:ext uri="{FF2B5EF4-FFF2-40B4-BE49-F238E27FC236}">
                <a16:creationId xmlns:a16="http://schemas.microsoft.com/office/drawing/2014/main" id="{9BCE9CAC-A4A0-4ED8-AD81-35D5B0ED3E58}"/>
              </a:ext>
            </a:extLst>
          </p:cNvPr>
          <p:cNvCxnSpPr/>
          <p:nvPr/>
        </p:nvCxnSpPr>
        <p:spPr>
          <a:xfrm>
            <a:off x="5333758" y="2798180"/>
            <a:ext cx="653970" cy="84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E37F112C-48E8-4BB3-B145-2DCDCDB3E911}"/>
              </a:ext>
            </a:extLst>
          </p:cNvPr>
          <p:cNvCxnSpPr/>
          <p:nvPr/>
        </p:nvCxnSpPr>
        <p:spPr>
          <a:xfrm>
            <a:off x="5310246" y="2789138"/>
            <a:ext cx="682908" cy="1753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Tin tức sự kiện">
            <a:extLst>
              <a:ext uri="{FF2B5EF4-FFF2-40B4-BE49-F238E27FC236}">
                <a16:creationId xmlns:a16="http://schemas.microsoft.com/office/drawing/2014/main" id="{DFF51195-43D6-4392-9570-022B3B770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02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FFFFFF"/>
                </a:solidFill>
              </a:rPr>
              <a:t>Dịch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vụ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của</a:t>
            </a:r>
            <a:r>
              <a:rPr lang="en-GB" b="1" dirty="0">
                <a:solidFill>
                  <a:srgbClr val="FFFFFF"/>
                </a:solidFill>
              </a:rPr>
              <a:t> FPT.AI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1232906" y="1019382"/>
            <a:ext cx="35442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Service AI </a:t>
            </a:r>
            <a:r>
              <a:rPr lang="en-GB" sz="2000" dirty="0" err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của</a:t>
            </a: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 FPT.AI</a:t>
            </a:r>
            <a:endParaRPr sz="2000" dirty="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A5493-08BB-4823-8757-F3E36B7E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9" y="899600"/>
            <a:ext cx="605428" cy="605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2F29D8-0ECA-426E-AA70-10ABCAD5D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9"/>
            <a:ext cx="9037674" cy="4749900"/>
          </a:xfrm>
          <a:prstGeom prst="rect">
            <a:avLst/>
          </a:prstGeom>
        </p:spPr>
      </p:pic>
      <p:pic>
        <p:nvPicPr>
          <p:cNvPr id="2" name="Picture 2" descr="Tin tức sự kiện">
            <a:extLst>
              <a:ext uri="{FF2B5EF4-FFF2-40B4-BE49-F238E27FC236}">
                <a16:creationId xmlns:a16="http://schemas.microsoft.com/office/drawing/2014/main" id="{BF7986A0-65D1-4D1B-B4E2-431A146B3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938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5" name="Google Shape;875;p78"/>
          <p:cNvCxnSpPr/>
          <p:nvPr/>
        </p:nvCxnSpPr>
        <p:spPr>
          <a:xfrm>
            <a:off x="13650" y="2929750"/>
            <a:ext cx="8340300" cy="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3" name="Google Shape;893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 dirty="0"/>
          </a:p>
        </p:txBody>
      </p:sp>
      <p:sp>
        <p:nvSpPr>
          <p:cNvPr id="894" name="Google Shape;894;p78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608329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dirty="0"/>
              <a:t>GIẢI QUYẾT BÀI TOÁN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1"/>
                </a:solidFill>
              </a:rPr>
              <a:t>XÁC TH</a:t>
            </a:r>
            <a:r>
              <a:rPr lang="en-US" sz="2400" dirty="0">
                <a:solidFill>
                  <a:schemeClr val="lt1"/>
                </a:solidFill>
              </a:rPr>
              <a:t>ỰC GIẤY TỜ TÙY THÂN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8F1F69-1812-4120-80B7-5A0511ECC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62" y="1939679"/>
            <a:ext cx="4430162" cy="2565086"/>
          </a:xfrm>
          <a:prstGeom prst="rect">
            <a:avLst/>
          </a:prstGeom>
        </p:spPr>
      </p:pic>
      <p:sp>
        <p:nvSpPr>
          <p:cNvPr id="6" name="Tiêu đề phụ 2">
            <a:extLst>
              <a:ext uri="{FF2B5EF4-FFF2-40B4-BE49-F238E27FC236}">
                <a16:creationId xmlns:a16="http://schemas.microsoft.com/office/drawing/2014/main" id="{8D7EC5B1-B979-4971-85DB-A9CF55783B43}"/>
              </a:ext>
            </a:extLst>
          </p:cNvPr>
          <p:cNvSpPr txBox="1">
            <a:spLocks/>
          </p:cNvSpPr>
          <p:nvPr/>
        </p:nvSpPr>
        <p:spPr>
          <a:xfrm>
            <a:off x="437650" y="1651259"/>
            <a:ext cx="4737594" cy="847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1 : </a:t>
            </a:r>
            <a:r>
              <a:rPr lang="en-US" dirty="0" err="1">
                <a:solidFill>
                  <a:schemeClr val="bg1"/>
                </a:solidFill>
              </a:rPr>
              <a:t>facematch</a:t>
            </a:r>
            <a:r>
              <a:rPr lang="en-US" dirty="0">
                <a:solidFill>
                  <a:schemeClr val="bg1"/>
                </a:solidFill>
              </a:rPr>
              <a:t> (FPT.AI) [</a:t>
            </a:r>
            <a:r>
              <a:rPr lang="en-US" dirty="0" err="1">
                <a:solidFill>
                  <a:schemeClr val="bg1"/>
                </a:solidFill>
              </a:rPr>
              <a:t>eKYC</a:t>
            </a:r>
            <a:r>
              <a:rPr lang="en-US" dirty="0">
                <a:solidFill>
                  <a:schemeClr val="bg1"/>
                </a:solidFill>
              </a:rPr>
              <a:t>]</a:t>
            </a:r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2" name="Tiêu đề phụ 2">
            <a:extLst>
              <a:ext uri="{FF2B5EF4-FFF2-40B4-BE49-F238E27FC236}">
                <a16:creationId xmlns:a16="http://schemas.microsoft.com/office/drawing/2014/main" id="{30359FDF-A415-4C79-8A20-FB7DA722B936}"/>
              </a:ext>
            </a:extLst>
          </p:cNvPr>
          <p:cNvSpPr txBox="1">
            <a:spLocks/>
          </p:cNvSpPr>
          <p:nvPr/>
        </p:nvSpPr>
        <p:spPr>
          <a:xfrm>
            <a:off x="4914642" y="1654009"/>
            <a:ext cx="3429057" cy="847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2 : Face Similarity (FaceApi.js) </a:t>
            </a:r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1026" name="Picture 2" descr="preview_face-similarity">
            <a:extLst>
              <a:ext uri="{FF2B5EF4-FFF2-40B4-BE49-F238E27FC236}">
                <a16:creationId xmlns:a16="http://schemas.microsoft.com/office/drawing/2014/main" id="{E41DCE34-39B0-4C88-95FB-93BD07C5F9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124" y="1945167"/>
            <a:ext cx="3008429" cy="255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in tức sự kiện">
            <a:extLst>
              <a:ext uri="{FF2B5EF4-FFF2-40B4-BE49-F238E27FC236}">
                <a16:creationId xmlns:a16="http://schemas.microsoft.com/office/drawing/2014/main" id="{9C8FBD02-75C5-4E6E-BD59-5E40A42A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/>
        </p:nvSpPr>
        <p:spPr>
          <a:xfrm>
            <a:off x="178186" y="294095"/>
            <a:ext cx="8378597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KẾT LUẬN</a:t>
            </a:r>
          </a:p>
        </p:txBody>
      </p:sp>
      <p:sp>
        <p:nvSpPr>
          <p:cNvPr id="298" name="Google Shape;298;p54"/>
          <p:cNvSpPr txBox="1"/>
          <p:nvPr/>
        </p:nvSpPr>
        <p:spPr>
          <a:xfrm>
            <a:off x="1543725" y="4444880"/>
            <a:ext cx="7288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Hệ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thống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tự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động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thu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thập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dữ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liệu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và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quản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lý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giấy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tờ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tùy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thân</a:t>
            </a:r>
            <a:endParaRPr sz="1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pic>
        <p:nvPicPr>
          <p:cNvPr id="1026" name="Picture 2" descr="Tin tức sự kiện">
            <a:extLst>
              <a:ext uri="{FF2B5EF4-FFF2-40B4-BE49-F238E27FC236}">
                <a16:creationId xmlns:a16="http://schemas.microsoft.com/office/drawing/2014/main" id="{FF00DD53-6ABB-4620-B28F-BDFCE052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8D8F46-EA33-4E68-A3F7-7E72FDEBE855}"/>
              </a:ext>
            </a:extLst>
          </p:cNvPr>
          <p:cNvSpPr txBox="1"/>
          <p:nvPr/>
        </p:nvSpPr>
        <p:spPr>
          <a:xfrm>
            <a:off x="1148315" y="1431101"/>
            <a:ext cx="7200807" cy="1751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SỬ DỤNG NHỮNG DỊCH VỤ PHÙ HỢP GIÚP NHẬN DẠNG GIẤY TỜ TÙY THÂN DỄ DÀNG</a:t>
            </a:r>
            <a:endParaRPr lang="en-US" sz="1400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XÂY DỰNG CSDL ĐỂ LƯU TRỮ THÔNG TIN NÀY VÀO SẢN PHẨM</a:t>
            </a:r>
            <a:endParaRPr lang="en-US" sz="1400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DỮ LIỆU ĐƯỢC THỐNG KÊ </a:t>
            </a:r>
            <a:r>
              <a:rPr lang="en-US" dirty="0" err="1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trựC</a:t>
            </a:r>
            <a:r>
              <a:rPr lang="en-US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 QUAN DỰA VÀO CÁC BIỂU ĐỒ</a:t>
            </a:r>
          </a:p>
        </p:txBody>
      </p:sp>
      <p:sp>
        <p:nvSpPr>
          <p:cNvPr id="16" name="Google Shape;330;p57">
            <a:extLst>
              <a:ext uri="{FF2B5EF4-FFF2-40B4-BE49-F238E27FC236}">
                <a16:creationId xmlns:a16="http://schemas.microsoft.com/office/drawing/2014/main" id="{D5361B4B-39FF-43D1-A4EE-0952FFC10938}"/>
              </a:ext>
            </a:extLst>
          </p:cNvPr>
          <p:cNvSpPr txBox="1">
            <a:spLocks/>
          </p:cNvSpPr>
          <p:nvPr/>
        </p:nvSpPr>
        <p:spPr>
          <a:xfrm>
            <a:off x="249809" y="993338"/>
            <a:ext cx="5537848" cy="87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1600" b="1" dirty="0" err="1"/>
              <a:t>Những</a:t>
            </a:r>
            <a:r>
              <a:rPr lang="en-US" sz="1600" b="1" dirty="0"/>
              <a:t> </a:t>
            </a:r>
            <a:r>
              <a:rPr lang="en-US" sz="1600" b="1" dirty="0" err="1"/>
              <a:t>gì</a:t>
            </a:r>
            <a:r>
              <a:rPr lang="en-US" sz="1600" b="1" dirty="0"/>
              <a:t> </a:t>
            </a:r>
            <a:r>
              <a:rPr lang="en-US" sz="1600" b="1" dirty="0" err="1"/>
              <a:t>làm</a:t>
            </a:r>
            <a:r>
              <a:rPr lang="en-US" sz="1600" b="1" dirty="0"/>
              <a:t> </a:t>
            </a:r>
            <a:r>
              <a:rPr lang="en-US" sz="1600" b="1" dirty="0" err="1"/>
              <a:t>trong</a:t>
            </a:r>
            <a:r>
              <a:rPr lang="en-US" sz="1600" b="1" dirty="0"/>
              <a:t> </a:t>
            </a:r>
            <a:r>
              <a:rPr lang="en-US" sz="1600" b="1" dirty="0" err="1"/>
              <a:t>sản</a:t>
            </a:r>
            <a:r>
              <a:rPr lang="en-US" sz="1600" b="1" dirty="0"/>
              <a:t> </a:t>
            </a:r>
            <a:r>
              <a:rPr lang="en-US" sz="1600" b="1" dirty="0" err="1"/>
              <a:t>phẩm</a:t>
            </a:r>
            <a:r>
              <a:rPr lang="en-US" sz="1600" b="1" dirty="0"/>
              <a:t> </a:t>
            </a:r>
          </a:p>
        </p:txBody>
      </p:sp>
      <p:sp>
        <p:nvSpPr>
          <p:cNvPr id="2" name="Google Shape;330;p57">
            <a:extLst>
              <a:ext uri="{FF2B5EF4-FFF2-40B4-BE49-F238E27FC236}">
                <a16:creationId xmlns:a16="http://schemas.microsoft.com/office/drawing/2014/main" id="{3D03FD78-28A0-4E01-9F06-E427CEF060B2}"/>
              </a:ext>
            </a:extLst>
          </p:cNvPr>
          <p:cNvSpPr txBox="1">
            <a:spLocks/>
          </p:cNvSpPr>
          <p:nvPr/>
        </p:nvSpPr>
        <p:spPr>
          <a:xfrm>
            <a:off x="1209818" y="3368374"/>
            <a:ext cx="5537848" cy="87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>
              <a:buSzPts val="1100"/>
              <a:buFont typeface="Arial"/>
              <a:buNone/>
            </a:pPr>
            <a:endParaRPr lang="en-US" sz="1600" b="1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4E6C920-72A2-4F68-9150-444DE2CE0BA4}"/>
              </a:ext>
            </a:extLst>
          </p:cNvPr>
          <p:cNvSpPr/>
          <p:nvPr/>
        </p:nvSpPr>
        <p:spPr>
          <a:xfrm>
            <a:off x="1270072" y="3704326"/>
            <a:ext cx="547305" cy="243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30;p57">
            <a:extLst>
              <a:ext uri="{FF2B5EF4-FFF2-40B4-BE49-F238E27FC236}">
                <a16:creationId xmlns:a16="http://schemas.microsoft.com/office/drawing/2014/main" id="{52C5D8BC-EA5B-4C57-A9F0-F88198C39001}"/>
              </a:ext>
            </a:extLst>
          </p:cNvPr>
          <p:cNvSpPr txBox="1">
            <a:spLocks/>
          </p:cNvSpPr>
          <p:nvPr/>
        </p:nvSpPr>
        <p:spPr>
          <a:xfrm>
            <a:off x="1877631" y="3335227"/>
            <a:ext cx="6954894" cy="87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1600" b="1" dirty="0" err="1"/>
              <a:t>Dựa</a:t>
            </a:r>
            <a:r>
              <a:rPr lang="en-US" sz="1600" b="1" dirty="0"/>
              <a:t> </a:t>
            </a:r>
            <a:r>
              <a:rPr lang="en-US" sz="1600" b="1" dirty="0" err="1"/>
              <a:t>vào</a:t>
            </a:r>
            <a:r>
              <a:rPr lang="en-US" sz="1600" b="1" dirty="0"/>
              <a:t> </a:t>
            </a:r>
            <a:r>
              <a:rPr lang="en-US" sz="1600" b="1" dirty="0" err="1"/>
              <a:t>dữ</a:t>
            </a:r>
            <a:r>
              <a:rPr lang="en-US" sz="1600" b="1" dirty="0"/>
              <a:t> </a:t>
            </a:r>
            <a:r>
              <a:rPr lang="en-US" sz="1600" b="1" dirty="0" err="1"/>
              <a:t>liệu</a:t>
            </a:r>
            <a:r>
              <a:rPr lang="en-US" sz="1600" b="1" dirty="0"/>
              <a:t> </a:t>
            </a:r>
            <a:r>
              <a:rPr lang="en-US" sz="1600" b="1" dirty="0" err="1"/>
              <a:t>này</a:t>
            </a:r>
            <a:r>
              <a:rPr lang="en-US" sz="1600" b="1" dirty="0"/>
              <a:t> </a:t>
            </a:r>
            <a:r>
              <a:rPr lang="en-US" sz="1600" b="1" dirty="0" err="1"/>
              <a:t>các</a:t>
            </a:r>
            <a:r>
              <a:rPr lang="en-US" sz="1600" b="1" dirty="0"/>
              <a:t> </a:t>
            </a:r>
            <a:r>
              <a:rPr lang="en-US" sz="1600" b="1" dirty="0" err="1"/>
              <a:t>doanh</a:t>
            </a:r>
            <a:r>
              <a:rPr lang="en-US" sz="1600" b="1" dirty="0"/>
              <a:t> </a:t>
            </a:r>
            <a:r>
              <a:rPr lang="en-US" sz="1600" b="1" dirty="0" err="1"/>
              <a:t>nghiệp</a:t>
            </a:r>
            <a:r>
              <a:rPr lang="en-US" sz="1600" b="1" dirty="0"/>
              <a:t> , </a:t>
            </a:r>
            <a:r>
              <a:rPr lang="en-US" sz="1600" b="1" dirty="0" err="1"/>
              <a:t>cư</a:t>
            </a:r>
            <a:r>
              <a:rPr lang="en-US" sz="1600" b="1" dirty="0"/>
              <a:t> </a:t>
            </a:r>
            <a:r>
              <a:rPr lang="en-US" sz="1600" b="1" dirty="0" err="1"/>
              <a:t>quan</a:t>
            </a:r>
            <a:r>
              <a:rPr lang="en-US" sz="1600" b="1" dirty="0"/>
              <a:t> , </a:t>
            </a:r>
            <a:r>
              <a:rPr lang="en-US" sz="1600" b="1" dirty="0" err="1"/>
              <a:t>tổ</a:t>
            </a:r>
            <a:r>
              <a:rPr lang="en-US" sz="1600" b="1" dirty="0"/>
              <a:t> </a:t>
            </a:r>
            <a:r>
              <a:rPr lang="en-US" sz="1600" b="1" dirty="0" err="1"/>
              <a:t>chức</a:t>
            </a:r>
            <a:r>
              <a:rPr lang="en-US" sz="1600" b="1" dirty="0"/>
              <a:t> </a:t>
            </a:r>
            <a:r>
              <a:rPr lang="en-US" sz="1600" b="1" dirty="0" err="1"/>
              <a:t>có</a:t>
            </a:r>
            <a:r>
              <a:rPr lang="en-US" sz="1600" b="1" dirty="0"/>
              <a:t> </a:t>
            </a:r>
            <a:r>
              <a:rPr lang="en-US" sz="1600" b="1" dirty="0" err="1"/>
              <a:t>thể</a:t>
            </a:r>
            <a:r>
              <a:rPr lang="en-US" sz="1600" b="1" dirty="0"/>
              <a:t> </a:t>
            </a:r>
            <a:r>
              <a:rPr lang="en-US" sz="1600" b="1" dirty="0" err="1"/>
              <a:t>quản</a:t>
            </a:r>
            <a:r>
              <a:rPr lang="en-US" sz="1600" b="1" dirty="0"/>
              <a:t> </a:t>
            </a:r>
            <a:r>
              <a:rPr lang="en-US" sz="1600" b="1" dirty="0" err="1"/>
              <a:t>lý</a:t>
            </a:r>
            <a:r>
              <a:rPr lang="en-US" sz="1600" b="1" dirty="0"/>
              <a:t> </a:t>
            </a:r>
            <a:r>
              <a:rPr lang="en-US" sz="1600" b="1" dirty="0" err="1"/>
              <a:t>thông</a:t>
            </a:r>
            <a:r>
              <a:rPr lang="en-US" sz="1600" b="1" dirty="0"/>
              <a:t> tin </a:t>
            </a:r>
            <a:r>
              <a:rPr lang="en-US" sz="1600" b="1" dirty="0" err="1"/>
              <a:t>nhân</a:t>
            </a:r>
            <a:r>
              <a:rPr lang="en-US" sz="1600" b="1" dirty="0"/>
              <a:t> </a:t>
            </a:r>
            <a:r>
              <a:rPr lang="en-US" sz="1600" b="1" dirty="0" err="1"/>
              <a:t>viên</a:t>
            </a:r>
            <a:r>
              <a:rPr lang="en-US" sz="1600" b="1" dirty="0"/>
              <a:t> , </a:t>
            </a:r>
            <a:r>
              <a:rPr lang="en-US" sz="1600" b="1" dirty="0" err="1"/>
              <a:t>người</a:t>
            </a:r>
            <a:r>
              <a:rPr lang="en-US" sz="1600" b="1" dirty="0"/>
              <a:t> dung </a:t>
            </a:r>
            <a:r>
              <a:rPr lang="en-US" sz="1600" b="1" dirty="0" err="1"/>
              <a:t>một</a:t>
            </a:r>
            <a:r>
              <a:rPr lang="en-US" sz="1600" b="1" dirty="0"/>
              <a:t> </a:t>
            </a:r>
            <a:r>
              <a:rPr lang="en-US" sz="1600" b="1" dirty="0" err="1"/>
              <a:t>cách</a:t>
            </a:r>
            <a:r>
              <a:rPr lang="en-US" sz="1600" b="1" dirty="0"/>
              <a:t> </a:t>
            </a:r>
            <a:r>
              <a:rPr lang="en-US" sz="1600" b="1" dirty="0" err="1"/>
              <a:t>dễ</a:t>
            </a:r>
            <a:r>
              <a:rPr lang="en-US" sz="1600" b="1" dirty="0"/>
              <a:t> </a:t>
            </a:r>
            <a:r>
              <a:rPr lang="en-US" sz="1600" b="1" dirty="0" err="1"/>
              <a:t>dàng</a:t>
            </a:r>
            <a:r>
              <a:rPr lang="en-US" sz="1600" b="1" dirty="0"/>
              <a:t> , </a:t>
            </a:r>
            <a:r>
              <a:rPr lang="en-US" sz="1600" b="1" dirty="0" err="1"/>
              <a:t>việc</a:t>
            </a:r>
            <a:r>
              <a:rPr lang="en-US" sz="1600" b="1" dirty="0"/>
              <a:t> </a:t>
            </a:r>
            <a:r>
              <a:rPr lang="en-US" sz="1600" b="1" dirty="0" err="1"/>
              <a:t>thu</a:t>
            </a:r>
            <a:r>
              <a:rPr lang="en-US" sz="1600" b="1" dirty="0"/>
              <a:t> </a:t>
            </a:r>
            <a:r>
              <a:rPr lang="en-US" sz="1600" b="1" dirty="0" err="1"/>
              <a:t>thập</a:t>
            </a:r>
            <a:r>
              <a:rPr lang="en-US" sz="1600" b="1" dirty="0"/>
              <a:t> </a:t>
            </a:r>
            <a:r>
              <a:rPr lang="en-US" sz="1600" b="1" dirty="0" err="1"/>
              <a:t>thông</a:t>
            </a:r>
            <a:r>
              <a:rPr lang="en-US" sz="1600" b="1" dirty="0"/>
              <a:t> tin </a:t>
            </a:r>
            <a:r>
              <a:rPr lang="en-US" sz="1600" b="1" dirty="0" err="1"/>
              <a:t>không</a:t>
            </a:r>
            <a:r>
              <a:rPr lang="en-US" sz="1600" b="1" dirty="0"/>
              <a:t> </a:t>
            </a:r>
            <a:r>
              <a:rPr lang="en-US" sz="1600" b="1" dirty="0" err="1"/>
              <a:t>tốn</a:t>
            </a:r>
            <a:r>
              <a:rPr lang="en-US" sz="1600" b="1" dirty="0"/>
              <a:t> </a:t>
            </a:r>
            <a:r>
              <a:rPr lang="en-US" sz="1600" b="1" dirty="0" err="1"/>
              <a:t>thời</a:t>
            </a:r>
            <a:r>
              <a:rPr lang="en-US" sz="1600" b="1" dirty="0"/>
              <a:t> </a:t>
            </a:r>
            <a:r>
              <a:rPr lang="en-US" sz="1600" b="1" dirty="0" err="1"/>
              <a:t>gian</a:t>
            </a:r>
            <a:r>
              <a:rPr lang="en-US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338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0B3"/>
            </a:gs>
            <a:gs pos="50000">
              <a:srgbClr val="EBC034"/>
            </a:gs>
            <a:gs pos="100000">
              <a:srgbClr val="D79E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oogle Shape;1230;p91"/>
          <p:cNvGrpSpPr/>
          <p:nvPr/>
        </p:nvGrpSpPr>
        <p:grpSpPr>
          <a:xfrm>
            <a:off x="744279" y="1808064"/>
            <a:ext cx="7145079" cy="1385900"/>
            <a:chOff x="2149887" y="1949831"/>
            <a:chExt cx="5148538" cy="1385900"/>
          </a:xfrm>
        </p:grpSpPr>
        <p:grpSp>
          <p:nvGrpSpPr>
            <p:cNvPr id="1231" name="Google Shape;1231;p91"/>
            <p:cNvGrpSpPr/>
            <p:nvPr/>
          </p:nvGrpSpPr>
          <p:grpSpPr>
            <a:xfrm>
              <a:off x="2149887" y="1949831"/>
              <a:ext cx="1107203" cy="1385900"/>
              <a:chOff x="3221037" y="1929606"/>
              <a:chExt cx="1107203" cy="1385900"/>
            </a:xfrm>
          </p:grpSpPr>
          <p:sp>
            <p:nvSpPr>
              <p:cNvPr id="1232" name="Google Shape;1232;p91"/>
              <p:cNvSpPr/>
              <p:nvPr/>
            </p:nvSpPr>
            <p:spPr>
              <a:xfrm>
                <a:off x="3221037" y="1929606"/>
                <a:ext cx="790572" cy="1385900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0000" extrusionOk="0">
                    <a:moveTo>
                      <a:pt x="9786" y="4479"/>
                    </a:moveTo>
                    <a:cubicBezTo>
                      <a:pt x="9957" y="4549"/>
                      <a:pt x="9915" y="4653"/>
                      <a:pt x="10000" y="4792"/>
                    </a:cubicBezTo>
                    <a:lnTo>
                      <a:pt x="10000" y="9236"/>
                    </a:lnTo>
                    <a:cubicBezTo>
                      <a:pt x="10000" y="9653"/>
                      <a:pt x="9573" y="10000"/>
                      <a:pt x="9060" y="10000"/>
                    </a:cubicBezTo>
                    <a:lnTo>
                      <a:pt x="940" y="10000"/>
                    </a:lnTo>
                    <a:cubicBezTo>
                      <a:pt x="342" y="10000"/>
                      <a:pt x="0" y="9653"/>
                      <a:pt x="0" y="9236"/>
                    </a:cubicBezTo>
                    <a:lnTo>
                      <a:pt x="0" y="694"/>
                    </a:lnTo>
                    <a:cubicBezTo>
                      <a:pt x="0" y="278"/>
                      <a:pt x="342" y="0"/>
                      <a:pt x="855" y="0"/>
                    </a:cubicBezTo>
                    <a:lnTo>
                      <a:pt x="7009" y="0"/>
                    </a:lnTo>
                    <a:cubicBezTo>
                      <a:pt x="7179" y="139"/>
                      <a:pt x="7179" y="417"/>
                      <a:pt x="7179" y="625"/>
                    </a:cubicBezTo>
                    <a:lnTo>
                      <a:pt x="7179" y="2222"/>
                    </a:lnTo>
                    <a:cubicBezTo>
                      <a:pt x="7179" y="2431"/>
                      <a:pt x="7436" y="2569"/>
                      <a:pt x="7521" y="2708"/>
                    </a:cubicBezTo>
                    <a:cubicBezTo>
                      <a:pt x="8120" y="3125"/>
                      <a:pt x="8632" y="3542"/>
                      <a:pt x="9145" y="3958"/>
                    </a:cubicBezTo>
                    <a:cubicBezTo>
                      <a:pt x="9231" y="4097"/>
                      <a:pt x="9334" y="4062"/>
                      <a:pt x="9632" y="4312"/>
                    </a:cubicBezTo>
                  </a:path>
                </a:pathLst>
              </a:custGeom>
              <a:solidFill>
                <a:srgbClr val="F7B600"/>
              </a:solidFill>
              <a:ln w="12700" cap="flat" cmpd="sng">
                <a:solidFill>
                  <a:srgbClr val="FFC92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91"/>
              <p:cNvSpPr/>
              <p:nvPr/>
            </p:nvSpPr>
            <p:spPr>
              <a:xfrm>
                <a:off x="3675062" y="1950274"/>
                <a:ext cx="33655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9" extrusionOk="0">
                    <a:moveTo>
                      <a:pt x="0" y="34"/>
                    </a:moveTo>
                    <a:cubicBezTo>
                      <a:pt x="0" y="23"/>
                      <a:pt x="0" y="11"/>
                      <a:pt x="0" y="0"/>
                    </a:cubicBezTo>
                    <a:cubicBezTo>
                      <a:pt x="12" y="11"/>
                      <a:pt x="24" y="22"/>
                      <a:pt x="35" y="34"/>
                    </a:cubicBezTo>
                    <a:cubicBezTo>
                      <a:pt x="33" y="36"/>
                      <a:pt x="32" y="36"/>
                      <a:pt x="30" y="36"/>
                    </a:cubicBezTo>
                    <a:cubicBezTo>
                      <a:pt x="20" y="36"/>
                      <a:pt x="10" y="39"/>
                      <a:pt x="0" y="34"/>
                    </a:cubicBezTo>
                    <a:close/>
                  </a:path>
                </a:pathLst>
              </a:custGeom>
              <a:solidFill>
                <a:srgbClr val="FEE06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91"/>
              <p:cNvSpPr/>
              <p:nvPr/>
            </p:nvSpPr>
            <p:spPr>
              <a:xfrm>
                <a:off x="3656931" y="2304290"/>
                <a:ext cx="336550" cy="336550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0000" extrusionOk="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cubicBezTo>
                      <a:pt x="9362" y="9057"/>
                      <a:pt x="1457" y="1924"/>
                      <a:pt x="0" y="0"/>
                    </a:cubicBezTo>
                    <a:close/>
                  </a:path>
                </a:pathLst>
              </a:custGeom>
              <a:solidFill>
                <a:srgbClr val="D59D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91"/>
              <p:cNvSpPr/>
              <p:nvPr/>
            </p:nvSpPr>
            <p:spPr>
              <a:xfrm>
                <a:off x="3241040" y="2425894"/>
                <a:ext cx="1087200" cy="6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Calibri"/>
                  <a:buNone/>
                </a:pPr>
                <a:r>
                  <a:rPr lang="en-US" sz="3300" dirty="0">
                    <a:latin typeface="Open Sans"/>
                    <a:ea typeface="Open Sans"/>
                    <a:cs typeface="Open Sans"/>
                    <a:sym typeface="Open Sans"/>
                  </a:rPr>
                  <a:t>T</a:t>
                </a:r>
                <a:endParaRPr sz="3300" b="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236" name="Google Shape;1236;p91"/>
            <p:cNvSpPr txBox="1"/>
            <p:nvPr/>
          </p:nvSpPr>
          <p:spPr>
            <a:xfrm>
              <a:off x="4098025" y="2210975"/>
              <a:ext cx="32004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rgbClr val="595959"/>
                  </a:solidFill>
                  <a:latin typeface="Open Sans"/>
                  <a:ea typeface="Open Sans"/>
                  <a:cs typeface="Open Sans"/>
                  <a:sym typeface="Open Sans"/>
                </a:rPr>
                <a:t>CẢM ƠN THẦY CÔ VÀ CÁC BẠN ĐÃ LẮNG NGHE </a:t>
              </a:r>
              <a:r>
                <a:rPr lang="en-US" sz="2800" b="0" i="0" u="none" strike="noStrike" cap="none" dirty="0">
                  <a:solidFill>
                    <a:srgbClr val="595959"/>
                  </a:solidFill>
                  <a:latin typeface="Open Sans"/>
                  <a:ea typeface="Open Sans"/>
                  <a:cs typeface="Open Sans"/>
                  <a:sym typeface="Wingdings" panose="05000000000000000000" pitchFamily="2" charset="2"/>
                </a:rPr>
                <a:t></a:t>
              </a:r>
              <a:endParaRPr sz="2800" b="0" i="0" u="none" strike="noStrike" cap="none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237" name="Google Shape;1237;p91"/>
            <p:cNvCxnSpPr/>
            <p:nvPr/>
          </p:nvCxnSpPr>
          <p:spPr>
            <a:xfrm>
              <a:off x="3809625" y="2334275"/>
              <a:ext cx="0" cy="7377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8" name="Google Shape;1238;p9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/>
        </p:nvSpPr>
        <p:spPr>
          <a:xfrm>
            <a:off x="178187" y="294095"/>
            <a:ext cx="566408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GIỚI THIỆU VỀ SẢN PHẨM</a:t>
            </a:r>
          </a:p>
        </p:txBody>
      </p:sp>
      <p:sp>
        <p:nvSpPr>
          <p:cNvPr id="298" name="Google Shape;298;p54"/>
          <p:cNvSpPr txBox="1"/>
          <p:nvPr/>
        </p:nvSpPr>
        <p:spPr>
          <a:xfrm>
            <a:off x="1543725" y="4444880"/>
            <a:ext cx="7288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Hệ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thống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tự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động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thu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thập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dữ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liệu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và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quản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lý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giấy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tờ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tùy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thân</a:t>
            </a:r>
            <a:endParaRPr sz="1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pic>
        <p:nvPicPr>
          <p:cNvPr id="1026" name="Picture 2" descr="Tin tức sự kiện">
            <a:extLst>
              <a:ext uri="{FF2B5EF4-FFF2-40B4-BE49-F238E27FC236}">
                <a16:creationId xmlns:a16="http://schemas.microsoft.com/office/drawing/2014/main" id="{FF00DD53-6ABB-4620-B28F-BDFCE052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Khổ sở vì bị cấp trùng chứng minh nhân dân | Bạn đọc | PLO">
            <a:extLst>
              <a:ext uri="{FF2B5EF4-FFF2-40B4-BE49-F238E27FC236}">
                <a16:creationId xmlns:a16="http://schemas.microsoft.com/office/drawing/2014/main" id="{EFB590E2-433C-4DF2-BFD5-37F9C2522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00" y="1005382"/>
            <a:ext cx="3545065" cy="266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ền Giang: Người dân gặp rắc rối vì số CMND cấp mới - Tin tức miền Tây">
            <a:extLst>
              <a:ext uri="{FF2B5EF4-FFF2-40B4-BE49-F238E27FC236}">
                <a16:creationId xmlns:a16="http://schemas.microsoft.com/office/drawing/2014/main" id="{73D93160-F227-4BE3-9E63-B4E3FAE53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265" y="1000357"/>
            <a:ext cx="2312894" cy="266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ÁO SÀI GÒN GIẢI PHÓNG">
            <a:extLst>
              <a:ext uri="{FF2B5EF4-FFF2-40B4-BE49-F238E27FC236}">
                <a16:creationId xmlns:a16="http://schemas.microsoft.com/office/drawing/2014/main" id="{4679AE48-9B24-40D8-937C-A963E8BE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350" y="998682"/>
            <a:ext cx="3245784" cy="266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01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/>
        </p:nvSpPr>
        <p:spPr>
          <a:xfrm>
            <a:off x="178187" y="294095"/>
            <a:ext cx="566408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GIỚI THIỆU VỀ SẢN PHẨM</a:t>
            </a:r>
          </a:p>
        </p:txBody>
      </p:sp>
      <p:sp>
        <p:nvSpPr>
          <p:cNvPr id="298" name="Google Shape;298;p54"/>
          <p:cNvSpPr txBox="1"/>
          <p:nvPr/>
        </p:nvSpPr>
        <p:spPr>
          <a:xfrm>
            <a:off x="1543725" y="4444880"/>
            <a:ext cx="7288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Hệ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thống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tự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động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thu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thập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dữ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liệu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và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quản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lý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giấy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tờ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tùy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thân</a:t>
            </a:r>
            <a:endParaRPr sz="1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5" name="Picture 2" descr="Tin tức sự kiện">
            <a:extLst>
              <a:ext uri="{FF2B5EF4-FFF2-40B4-BE49-F238E27FC236}">
                <a16:creationId xmlns:a16="http://schemas.microsoft.com/office/drawing/2014/main" id="{39D59C96-25A8-4BC6-A2F7-06E24A062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13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48BF46-32E5-4B77-BD26-43D7BF796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96" y="2820616"/>
            <a:ext cx="3106844" cy="12778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E6D881-5083-4B7D-98A6-0511026AD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534" y="2598837"/>
            <a:ext cx="3555011" cy="1721375"/>
          </a:xfrm>
          <a:prstGeom prst="rect">
            <a:avLst/>
          </a:prstGeom>
        </p:spPr>
      </p:pic>
      <p:pic>
        <p:nvPicPr>
          <p:cNvPr id="1028" name="Picture 4" descr="Firebase">
            <a:extLst>
              <a:ext uri="{FF2B5EF4-FFF2-40B4-BE49-F238E27FC236}">
                <a16:creationId xmlns:a16="http://schemas.microsoft.com/office/drawing/2014/main" id="{0C5E753A-B134-4396-8CAF-793D396CF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245" y="823288"/>
            <a:ext cx="35433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JS Redux Starter Kit — Steemit">
            <a:extLst>
              <a:ext uri="{FF2B5EF4-FFF2-40B4-BE49-F238E27FC236}">
                <a16:creationId xmlns:a16="http://schemas.microsoft.com/office/drawing/2014/main" id="{8869F231-EF38-4D05-8ECB-35FA0FFE6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71" y="823288"/>
            <a:ext cx="4373374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in tức sự kiện">
            <a:extLst>
              <a:ext uri="{FF2B5EF4-FFF2-40B4-BE49-F238E27FC236}">
                <a16:creationId xmlns:a16="http://schemas.microsoft.com/office/drawing/2014/main" id="{0F06BA0F-B780-4142-BCAE-7A87C0836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477" y="86683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330" name="Google Shape;330;p57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4124100" cy="875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 dirty="0" err="1">
                <a:solidFill>
                  <a:schemeClr val="lt1"/>
                </a:solidFill>
              </a:rPr>
              <a:t>Bài</a:t>
            </a:r>
            <a:r>
              <a:rPr lang="en-GB" sz="2500" dirty="0">
                <a:solidFill>
                  <a:schemeClr val="lt1"/>
                </a:solidFill>
              </a:rPr>
              <a:t> </a:t>
            </a:r>
            <a:r>
              <a:rPr lang="en-GB" sz="2500" dirty="0" err="1">
                <a:solidFill>
                  <a:schemeClr val="lt1"/>
                </a:solidFill>
              </a:rPr>
              <a:t>toán</a:t>
            </a:r>
            <a:r>
              <a:rPr lang="en-GB" sz="2500" dirty="0">
                <a:solidFill>
                  <a:schemeClr val="lt1"/>
                </a:solidFill>
              </a:rPr>
              <a:t> </a:t>
            </a:r>
            <a:r>
              <a:rPr lang="en-GB" sz="2500" dirty="0" err="1">
                <a:solidFill>
                  <a:schemeClr val="lt1"/>
                </a:solidFill>
              </a:rPr>
              <a:t>đặt</a:t>
            </a:r>
            <a:r>
              <a:rPr lang="en-GB" sz="2500" dirty="0">
                <a:solidFill>
                  <a:schemeClr val="lt1"/>
                </a:solidFill>
              </a:rPr>
              <a:t> </a:t>
            </a:r>
            <a:r>
              <a:rPr lang="en-GB" sz="2500" dirty="0" err="1">
                <a:solidFill>
                  <a:schemeClr val="lt1"/>
                </a:solidFill>
              </a:rPr>
              <a:t>ra</a:t>
            </a:r>
            <a:r>
              <a:rPr lang="en-GB" sz="2500" dirty="0">
                <a:solidFill>
                  <a:schemeClr val="lt1"/>
                </a:solidFill>
              </a:rPr>
              <a:t> </a:t>
            </a:r>
            <a:r>
              <a:rPr lang="en-GB" sz="2500" dirty="0" err="1">
                <a:solidFill>
                  <a:schemeClr val="lt1"/>
                </a:solidFill>
              </a:rPr>
              <a:t>là</a:t>
            </a:r>
            <a:r>
              <a:rPr lang="en-GB" sz="2500" dirty="0">
                <a:solidFill>
                  <a:schemeClr val="lt1"/>
                </a:solidFill>
              </a:rPr>
              <a:t> </a:t>
            </a:r>
            <a:r>
              <a:rPr lang="en-GB" sz="2500" dirty="0" err="1">
                <a:solidFill>
                  <a:schemeClr val="lt1"/>
                </a:solidFill>
              </a:rPr>
              <a:t>thu</a:t>
            </a:r>
            <a:r>
              <a:rPr lang="en-GB" sz="2500" dirty="0">
                <a:solidFill>
                  <a:schemeClr val="lt1"/>
                </a:solidFill>
              </a:rPr>
              <a:t> </a:t>
            </a:r>
            <a:r>
              <a:rPr lang="en-GB" sz="2500" dirty="0" err="1">
                <a:solidFill>
                  <a:schemeClr val="lt1"/>
                </a:solidFill>
              </a:rPr>
              <a:t>thập</a:t>
            </a:r>
            <a:r>
              <a:rPr lang="en-GB" sz="2500" dirty="0">
                <a:solidFill>
                  <a:schemeClr val="lt1"/>
                </a:solidFill>
              </a:rPr>
              <a:t> </a:t>
            </a:r>
            <a:r>
              <a:rPr lang="en-GB" sz="2500" dirty="0" err="1">
                <a:solidFill>
                  <a:schemeClr val="lt1"/>
                </a:solidFill>
              </a:rPr>
              <a:t>thông</a:t>
            </a:r>
            <a:r>
              <a:rPr lang="en-GB" sz="2500" dirty="0">
                <a:solidFill>
                  <a:schemeClr val="lt1"/>
                </a:solidFill>
              </a:rPr>
              <a:t> tin </a:t>
            </a:r>
            <a:r>
              <a:rPr lang="en-GB" sz="2500" dirty="0" err="1">
                <a:solidFill>
                  <a:schemeClr val="lt1"/>
                </a:solidFill>
              </a:rPr>
              <a:t>giấy</a:t>
            </a:r>
            <a:r>
              <a:rPr lang="en-GB" sz="2500" dirty="0">
                <a:solidFill>
                  <a:schemeClr val="lt1"/>
                </a:solidFill>
              </a:rPr>
              <a:t> t</a:t>
            </a:r>
            <a:r>
              <a:rPr lang="en-US" sz="2500" dirty="0">
                <a:solidFill>
                  <a:schemeClr val="lt1"/>
                </a:solidFill>
              </a:rPr>
              <a:t>ờ </a:t>
            </a:r>
            <a:r>
              <a:rPr lang="en-US" sz="2500" dirty="0" err="1">
                <a:solidFill>
                  <a:schemeClr val="lt1"/>
                </a:solidFill>
              </a:rPr>
              <a:t>tùy</a:t>
            </a:r>
            <a:r>
              <a:rPr lang="en-US" sz="2500" dirty="0">
                <a:solidFill>
                  <a:schemeClr val="lt1"/>
                </a:solidFill>
              </a:rPr>
              <a:t> </a:t>
            </a:r>
            <a:r>
              <a:rPr lang="en-US" sz="2500" dirty="0" err="1">
                <a:solidFill>
                  <a:schemeClr val="lt1"/>
                </a:solidFill>
              </a:rPr>
              <a:t>thân</a:t>
            </a:r>
            <a:endParaRPr sz="2500" dirty="0"/>
          </a:p>
        </p:txBody>
      </p:sp>
      <p:sp>
        <p:nvSpPr>
          <p:cNvPr id="331" name="Google Shape;331;p57"/>
          <p:cNvSpPr txBox="1">
            <a:spLocks noGrp="1"/>
          </p:cNvSpPr>
          <p:nvPr>
            <p:ph type="subTitle" idx="1"/>
          </p:nvPr>
        </p:nvSpPr>
        <p:spPr>
          <a:xfrm>
            <a:off x="447850" y="1371600"/>
            <a:ext cx="3705000" cy="1189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bg1"/>
                </a:solidFill>
                <a:sym typeface="Open Sans"/>
              </a:rPr>
              <a:t>Việc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nhập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liệu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là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một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trong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những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nhu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cầu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thiết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yếu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của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phần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mềm</a:t>
            </a:r>
            <a:r>
              <a:rPr lang="en-GB" dirty="0">
                <a:solidFill>
                  <a:schemeClr val="bg1"/>
                </a:solidFill>
              </a:rPr>
              <a:t>. </a:t>
            </a:r>
            <a:r>
              <a:rPr lang="en-GB" dirty="0" err="1">
                <a:solidFill>
                  <a:schemeClr val="bg1"/>
                </a:solidFill>
              </a:rPr>
              <a:t>Hoạt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động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nhập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liệu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là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một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trong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nh</a:t>
            </a:r>
            <a:r>
              <a:rPr lang="en-US" dirty="0" err="1">
                <a:solidFill>
                  <a:schemeClr val="bg1"/>
                </a:solidFill>
              </a:rPr>
              <a:t>ững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ng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US" dirty="0" err="1">
                <a:solidFill>
                  <a:schemeClr val="bg1"/>
                </a:solidFill>
              </a:rPr>
              <a:t>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dùng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tiếp</a:t>
            </a:r>
            <a:r>
              <a:rPr lang="en-US" dirty="0">
                <a:solidFill>
                  <a:schemeClr val="bg1"/>
                </a:solidFill>
              </a:rPr>
              <a:t> đ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US" dirty="0" err="1">
                <a:solidFill>
                  <a:schemeClr val="bg1"/>
                </a:solidFill>
              </a:rPr>
              <a:t>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máy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tính</a:t>
            </a:r>
            <a:r>
              <a:rPr lang="en-US" dirty="0">
                <a:solidFill>
                  <a:schemeClr val="bg1"/>
                </a:solidFill>
              </a:rPr>
              <a:t>.  </a:t>
            </a:r>
            <a:r>
              <a:rPr lang="en-US" dirty="0" err="1">
                <a:solidFill>
                  <a:schemeClr val="bg1"/>
                </a:solidFill>
              </a:rPr>
              <a:t>Tuy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nhiên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đã</a:t>
            </a:r>
            <a:r>
              <a:rPr lang="en-US" dirty="0">
                <a:solidFill>
                  <a:schemeClr val="bg1"/>
                </a:solidFill>
              </a:rPr>
              <a:t> bao </a:t>
            </a:r>
            <a:r>
              <a:rPr lang="en-US" dirty="0" err="1">
                <a:solidFill>
                  <a:schemeClr val="bg1"/>
                </a:solidFill>
              </a:rPr>
              <a:t>giờ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chính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chúng</a:t>
            </a:r>
            <a:r>
              <a:rPr lang="en-US" dirty="0">
                <a:solidFill>
                  <a:schemeClr val="bg1"/>
                </a:solidFill>
              </a:rPr>
              <a:t> ta </a:t>
            </a:r>
            <a:r>
              <a:rPr lang="en-US" dirty="0" err="1">
                <a:solidFill>
                  <a:schemeClr val="bg1"/>
                </a:solidFill>
              </a:rPr>
              <a:t>tự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đặt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câu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hỏi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hóa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trình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nhập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chưa</a:t>
            </a:r>
            <a:r>
              <a:rPr lang="en-US" dirty="0">
                <a:solidFill>
                  <a:schemeClr val="bg1"/>
                </a:solidFill>
              </a:rPr>
              <a:t> ?</a:t>
            </a:r>
            <a:endParaRPr dirty="0">
              <a:solidFill>
                <a:schemeClr val="bg1"/>
              </a:solidFill>
              <a:sym typeface="Open Sans"/>
            </a:endParaRPr>
          </a:p>
        </p:txBody>
      </p:sp>
      <p:sp>
        <p:nvSpPr>
          <p:cNvPr id="332" name="Google Shape;332;p57"/>
          <p:cNvSpPr txBox="1">
            <a:spLocks noGrp="1"/>
          </p:cNvSpPr>
          <p:nvPr>
            <p:ph type="subTitle" idx="2"/>
          </p:nvPr>
        </p:nvSpPr>
        <p:spPr>
          <a:xfrm>
            <a:off x="4910650" y="2981524"/>
            <a:ext cx="3734100" cy="9118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err="1">
                <a:solidFill>
                  <a:schemeClr val="bg1"/>
                </a:solidFill>
                <a:sym typeface="Open Sans"/>
              </a:rPr>
              <a:t>Để</a:t>
            </a:r>
            <a:r>
              <a:rPr lang="en-GB" sz="1100" dirty="0">
                <a:solidFill>
                  <a:schemeClr val="bg1"/>
                </a:solidFill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sym typeface="Open Sans"/>
              </a:rPr>
              <a:t>giải</a:t>
            </a:r>
            <a:r>
              <a:rPr lang="en-GB" sz="1100" dirty="0">
                <a:solidFill>
                  <a:schemeClr val="bg1"/>
                </a:solidFill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sym typeface="Open Sans"/>
              </a:rPr>
              <a:t>quyết</a:t>
            </a:r>
            <a:r>
              <a:rPr lang="en-GB" sz="1100" dirty="0">
                <a:solidFill>
                  <a:schemeClr val="bg1"/>
                </a:solidFill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sym typeface="Open Sans"/>
              </a:rPr>
              <a:t>vấn</a:t>
            </a:r>
            <a:r>
              <a:rPr lang="en-GB" sz="1100" dirty="0">
                <a:solidFill>
                  <a:schemeClr val="bg1"/>
                </a:solidFill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sym typeface="Open Sans"/>
              </a:rPr>
              <a:t>đề</a:t>
            </a:r>
            <a:r>
              <a:rPr lang="en-GB" sz="1100" dirty="0">
                <a:solidFill>
                  <a:schemeClr val="bg1"/>
                </a:solidFill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sym typeface="Open Sans"/>
              </a:rPr>
              <a:t>trên</a:t>
            </a:r>
            <a:r>
              <a:rPr lang="en-GB" sz="1100" dirty="0">
                <a:solidFill>
                  <a:schemeClr val="bg1"/>
                </a:solidFill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sym typeface="Open Sans"/>
              </a:rPr>
              <a:t>thì</a:t>
            </a:r>
            <a:r>
              <a:rPr lang="en-GB" sz="1100" dirty="0">
                <a:solidFill>
                  <a:schemeClr val="bg1"/>
                </a:solidFill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hệ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thống</a:t>
            </a:r>
            <a:r>
              <a:rPr lang="en-US" sz="1100" dirty="0">
                <a:solidFill>
                  <a:schemeClr val="bg1"/>
                </a:solidFill>
              </a:rPr>
              <a:t> website “</a:t>
            </a:r>
            <a:r>
              <a:rPr lang="en-US" sz="1100" dirty="0" err="1">
                <a:solidFill>
                  <a:schemeClr val="bg1"/>
                </a:solidFill>
              </a:rPr>
              <a:t>thu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thập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dữ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liệu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và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quản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lý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giấy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tờ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tùy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thân</a:t>
            </a:r>
            <a:r>
              <a:rPr lang="en-US" sz="1100" dirty="0">
                <a:solidFill>
                  <a:schemeClr val="bg1"/>
                </a:solidFill>
              </a:rPr>
              <a:t>” </a:t>
            </a:r>
            <a:r>
              <a:rPr lang="en-US" sz="1100" dirty="0" err="1">
                <a:solidFill>
                  <a:schemeClr val="bg1"/>
                </a:solidFill>
              </a:rPr>
              <a:t>đã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áp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dụng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công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nghệ</a:t>
            </a:r>
            <a:r>
              <a:rPr lang="en-US" sz="1100" dirty="0">
                <a:solidFill>
                  <a:schemeClr val="bg1"/>
                </a:solidFill>
              </a:rPr>
              <a:t> FPT.AI Vision – Vietnamese ID Card Recognition. </a:t>
            </a:r>
            <a:r>
              <a:rPr lang="en-US" sz="1100" dirty="0" err="1">
                <a:solidFill>
                  <a:schemeClr val="bg1"/>
                </a:solidFill>
              </a:rPr>
              <a:t>Đây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một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trong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những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nền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tảng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của</a:t>
            </a:r>
            <a:r>
              <a:rPr lang="en-US" sz="1100" dirty="0">
                <a:solidFill>
                  <a:schemeClr val="bg1"/>
                </a:solidFill>
              </a:rPr>
              <a:t> FPT </a:t>
            </a:r>
            <a:r>
              <a:rPr lang="en-US" sz="1100" dirty="0" err="1">
                <a:solidFill>
                  <a:schemeClr val="bg1"/>
                </a:solidFill>
              </a:rPr>
              <a:t>trong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vấn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đề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nhận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diện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giấy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tờ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văn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bản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tùy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thân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nh</a:t>
            </a:r>
            <a:r>
              <a:rPr lang="vi-VN" sz="1100" dirty="0">
                <a:solidFill>
                  <a:schemeClr val="bg1"/>
                </a:solidFill>
              </a:rPr>
              <a:t>ư</a:t>
            </a:r>
            <a:r>
              <a:rPr lang="en-US" sz="1100" dirty="0">
                <a:solidFill>
                  <a:schemeClr val="bg1"/>
                </a:solidFill>
              </a:rPr>
              <a:t> CMND , CCCD , GPLX , PASSPORT</a:t>
            </a: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>
              <a:lnSpc>
                <a:spcPct val="120000"/>
              </a:lnSpc>
            </a:pPr>
            <a:r>
              <a:rPr lang="en-US" dirty="0">
                <a:hlinkClick r:id="rId3"/>
              </a:rPr>
              <a:t>https://console.fpt.ai/project/bd86c6f4-6385-4ab4-aadd-5218bcb6502b/apis/d01c7f24-7666-470e-a71f-d5bbb5ad09be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77BE0-DD4D-4DB1-BD49-4C6B0E2A5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252" y="226676"/>
            <a:ext cx="4294770" cy="2456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556526-C39D-4F21-B029-6893C853E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50" y="2682875"/>
            <a:ext cx="4233350" cy="2236197"/>
          </a:xfrm>
          <a:prstGeom prst="rect">
            <a:avLst/>
          </a:prstGeom>
        </p:spPr>
      </p:pic>
      <p:pic>
        <p:nvPicPr>
          <p:cNvPr id="2" name="Picture 2" descr="Tin tức sự kiện">
            <a:extLst>
              <a:ext uri="{FF2B5EF4-FFF2-40B4-BE49-F238E27FC236}">
                <a16:creationId xmlns:a16="http://schemas.microsoft.com/office/drawing/2014/main" id="{4F1A4302-337E-4C05-83C9-877B2F9D1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019" y="86683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/>
        </p:nvSpPr>
        <p:spPr>
          <a:xfrm>
            <a:off x="178186" y="294095"/>
            <a:ext cx="8378597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CHỨC NĂNG CỦA SẢN PHẨM VÀ CÔNG DỤNG</a:t>
            </a:r>
          </a:p>
        </p:txBody>
      </p:sp>
      <p:sp>
        <p:nvSpPr>
          <p:cNvPr id="298" name="Google Shape;298;p54"/>
          <p:cNvSpPr txBox="1"/>
          <p:nvPr/>
        </p:nvSpPr>
        <p:spPr>
          <a:xfrm>
            <a:off x="1543725" y="4444880"/>
            <a:ext cx="7288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Hệ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thống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tự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động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thu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thập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dữ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liệu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và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quản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lý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giấy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tờ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tùy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thân</a:t>
            </a:r>
            <a:endParaRPr sz="1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pic>
        <p:nvPicPr>
          <p:cNvPr id="1026" name="Picture 2" descr="Tin tức sự kiện">
            <a:extLst>
              <a:ext uri="{FF2B5EF4-FFF2-40B4-BE49-F238E27FC236}">
                <a16:creationId xmlns:a16="http://schemas.microsoft.com/office/drawing/2014/main" id="{FF00DD53-6ABB-4620-B28F-BDFCE052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8D8F46-EA33-4E68-A3F7-7E72FDEBE855}"/>
              </a:ext>
            </a:extLst>
          </p:cNvPr>
          <p:cNvSpPr txBox="1"/>
          <p:nvPr/>
        </p:nvSpPr>
        <p:spPr>
          <a:xfrm>
            <a:off x="1290083" y="899600"/>
            <a:ext cx="7200807" cy="2614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THU THẬP THÔNG TIN MẶT TRƯỚC CỦA GIẤY TỜ TÙY THÂN</a:t>
            </a:r>
            <a:endParaRPr lang="en-US" sz="1400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THU THẬP THÔNG TIN MẶT SAU CỦA GIẤY TỜ TÙY THÂN</a:t>
            </a:r>
            <a:endParaRPr lang="en-US" sz="1400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DANH SÁCH CÁC DỮ LIỆU ĐÃ THU THẬP ĐƯỢC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TH</a:t>
            </a:r>
            <a:r>
              <a:rPr lang="en-US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ÔNG KÊ DỮ LIỆU ĐÃ THU THẬP THÔNG QUA BIỂU ĐỒ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HỖ TRỢ HÀNH VI CỦA NGƯỜI DÙNG</a:t>
            </a:r>
            <a:endParaRPr lang="en-US" sz="1400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6EA859-C436-402C-B0F1-2FD2125E0BC1}"/>
              </a:ext>
            </a:extLst>
          </p:cNvPr>
          <p:cNvSpPr txBox="1"/>
          <p:nvPr/>
        </p:nvSpPr>
        <p:spPr>
          <a:xfrm>
            <a:off x="1290083" y="3364474"/>
            <a:ext cx="7200807" cy="889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CHUYỂN VĂN BẢN THÀNH GIỌNG NÓI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CHUYỂN GIỌNG NÓI THÀNH THAO TÁC .\(ĐANG PHÁT TRIỂN)</a:t>
            </a:r>
            <a:endParaRPr lang="en-US" sz="1400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" name="Google Shape;330;p57">
            <a:extLst>
              <a:ext uri="{FF2B5EF4-FFF2-40B4-BE49-F238E27FC236}">
                <a16:creationId xmlns:a16="http://schemas.microsoft.com/office/drawing/2014/main" id="{AB35E3B9-BE95-454C-8F48-F330973B01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841" y="3068803"/>
            <a:ext cx="5537848" cy="875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CHỨ NĂNG PHÁT TRIỂN THÊM</a:t>
            </a:r>
            <a:endParaRPr sz="1600" b="1" dirty="0"/>
          </a:p>
        </p:txBody>
      </p:sp>
      <p:sp>
        <p:nvSpPr>
          <p:cNvPr id="16" name="Google Shape;330;p57">
            <a:extLst>
              <a:ext uri="{FF2B5EF4-FFF2-40B4-BE49-F238E27FC236}">
                <a16:creationId xmlns:a16="http://schemas.microsoft.com/office/drawing/2014/main" id="{D5361B4B-39FF-43D1-A4EE-0952FFC10938}"/>
              </a:ext>
            </a:extLst>
          </p:cNvPr>
          <p:cNvSpPr txBox="1">
            <a:spLocks/>
          </p:cNvSpPr>
          <p:nvPr/>
        </p:nvSpPr>
        <p:spPr>
          <a:xfrm>
            <a:off x="412841" y="688408"/>
            <a:ext cx="5537848" cy="87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1600" b="1"/>
              <a:t>CHỨ NĂNG ĐANG CÓ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3425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858350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THU THẬP TH</a:t>
            </a:r>
            <a:r>
              <a:rPr lang="en-GB" sz="2500" dirty="0">
                <a:solidFill>
                  <a:schemeClr val="lt1"/>
                </a:solidFill>
              </a:rPr>
              <a:t>ÔNG TIN MẶT TRƯỚC CỦA GIẤY TỜ TÙY THÂN</a:t>
            </a:r>
            <a:endParaRPr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3" name="Google Shape;363;p60"/>
          <p:cNvSpPr txBox="1">
            <a:spLocks noGrp="1"/>
          </p:cNvSpPr>
          <p:nvPr>
            <p:ph type="subTitle" idx="1"/>
          </p:nvPr>
        </p:nvSpPr>
        <p:spPr>
          <a:xfrm>
            <a:off x="5241781" y="1170432"/>
            <a:ext cx="3406500" cy="1908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Chức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năng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thu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thập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thông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tin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mặt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tr</a:t>
            </a:r>
            <a:r>
              <a:rPr lang="vi-VN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ư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ớc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và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mặt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sau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của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CMND, CCCD, GPLX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và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PASSPORT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sẽ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sử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dụng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phần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lớn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service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mà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FPT.AI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cung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cấp</a:t>
            </a:r>
            <a:endParaRPr sz="1200" dirty="0">
              <a:solidFill>
                <a:schemeClr val="accent2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CA03A9-BE51-44EF-AD4D-FAAAA74A9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092" y="2443259"/>
            <a:ext cx="3708066" cy="709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55F9E9-2D13-439B-BE8A-4FB03899A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167" y="3361029"/>
            <a:ext cx="3734992" cy="1094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C7F5DA-1D71-4486-A49F-8788FE0185F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19" y="1502825"/>
            <a:ext cx="4650439" cy="3061425"/>
          </a:xfrm>
          <a:prstGeom prst="rect">
            <a:avLst/>
          </a:prstGeom>
        </p:spPr>
      </p:pic>
      <p:pic>
        <p:nvPicPr>
          <p:cNvPr id="2" name="Picture 2" descr="Tin tức sự kiện">
            <a:extLst>
              <a:ext uri="{FF2B5EF4-FFF2-40B4-BE49-F238E27FC236}">
                <a16:creationId xmlns:a16="http://schemas.microsoft.com/office/drawing/2014/main" id="{C5EFCB1E-2345-408B-BE61-33B23D4F0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019" y="86683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858350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THU THẬP TH</a:t>
            </a:r>
            <a:r>
              <a:rPr lang="en-GB" sz="2500" dirty="0">
                <a:solidFill>
                  <a:schemeClr val="lt1"/>
                </a:solidFill>
              </a:rPr>
              <a:t>ÔNG TIN MẶT SAU CỦA GIẤY TỜ TÙY THÂN</a:t>
            </a:r>
            <a:endParaRPr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3" name="Google Shape;363;p60"/>
          <p:cNvSpPr txBox="1">
            <a:spLocks noGrp="1"/>
          </p:cNvSpPr>
          <p:nvPr>
            <p:ph type="subTitle" idx="1"/>
          </p:nvPr>
        </p:nvSpPr>
        <p:spPr>
          <a:xfrm>
            <a:off x="5241781" y="1170432"/>
            <a:ext cx="3406500" cy="1908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Chức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năng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thu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thập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thông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tin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mặt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tr</a:t>
            </a:r>
            <a:r>
              <a:rPr lang="vi-VN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ư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ớc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và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mặt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sau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của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CMND, CCCD, GPLX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và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PASSPORT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sẽ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sử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dụng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phần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lớn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service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mà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FPT.AI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cung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cấp</a:t>
            </a:r>
            <a:endParaRPr sz="1200" dirty="0">
              <a:solidFill>
                <a:schemeClr val="accent2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01E9AC-7FA0-4F4D-8A30-F315C82BB5D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0" y="1567381"/>
            <a:ext cx="4431255" cy="2796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CA03A9-BE51-44EF-AD4D-FAAAA74A9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092" y="2443259"/>
            <a:ext cx="3708066" cy="709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55F9E9-2D13-439B-BE8A-4FB03899A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167" y="3361029"/>
            <a:ext cx="3734992" cy="1094029"/>
          </a:xfrm>
          <a:prstGeom prst="rect">
            <a:avLst/>
          </a:prstGeom>
        </p:spPr>
      </p:pic>
      <p:pic>
        <p:nvPicPr>
          <p:cNvPr id="3074" name="Picture 2" descr="CMND mat sau">
            <a:extLst>
              <a:ext uri="{FF2B5EF4-FFF2-40B4-BE49-F238E27FC236}">
                <a16:creationId xmlns:a16="http://schemas.microsoft.com/office/drawing/2014/main" id="{7C94089F-C4E0-4E00-A7DF-B6323276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13" y="2398001"/>
            <a:ext cx="3450691" cy="19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in tức sự kiện">
            <a:extLst>
              <a:ext uri="{FF2B5EF4-FFF2-40B4-BE49-F238E27FC236}">
                <a16:creationId xmlns:a16="http://schemas.microsoft.com/office/drawing/2014/main" id="{AA532957-6431-4468-9070-A9DEDFCBC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019" y="63050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5410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ue Business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1633</Words>
  <Application>Microsoft Office PowerPoint</Application>
  <PresentationFormat>On-screen Show (16:9)</PresentationFormat>
  <Paragraphs>142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Open Sans</vt:lpstr>
      <vt:lpstr>Calibri</vt:lpstr>
      <vt:lpstr>Wingdings</vt:lpstr>
      <vt:lpstr>Roboto Slab</vt:lpstr>
      <vt:lpstr>Arial</vt:lpstr>
      <vt:lpstr>Simple Light</vt:lpstr>
      <vt:lpstr>Blue Business Theme</vt:lpstr>
      <vt:lpstr>Sáng tạo khởi nghiệp ICTU 2020</vt:lpstr>
      <vt:lpstr>PowerPoint Presentation</vt:lpstr>
      <vt:lpstr>PowerPoint Presentation</vt:lpstr>
      <vt:lpstr>PowerPoint Presentation</vt:lpstr>
      <vt:lpstr>PowerPoint Presentation</vt:lpstr>
      <vt:lpstr>Bài toán đặt ra là thu thập thông tin giấy tờ tùy thân</vt:lpstr>
      <vt:lpstr>CHỨ NĂNG PHÁT TRIỂN THÊM</vt:lpstr>
      <vt:lpstr>THU THẬP THÔNG TIN MẶT TRƯỚC CỦA GIẤY TỜ TÙY THÂN</vt:lpstr>
      <vt:lpstr>THU THẬP THÔNG TIN MẶT SAU CỦA GIẤY TỜ TÙY THÂN</vt:lpstr>
      <vt:lpstr>DANH SÁCH CÁC DỮ LIỆU THU THẬP</vt:lpstr>
      <vt:lpstr>THỐNG KÊ DỮ LIỆU ĐÃ THU THẬP</vt:lpstr>
      <vt:lpstr>HỖ TRỢ HÀNH VI NGƯỜI SỬ DỤNG</vt:lpstr>
      <vt:lpstr>PowerPoint Presentation</vt:lpstr>
      <vt:lpstr>Dịch vụ của FPT.AI và thư viện FaceApi.js</vt:lpstr>
      <vt:lpstr>Dịch vụ của FPT.AI</vt:lpstr>
      <vt:lpstr>Dịch vụ của FPT.AI</vt:lpstr>
      <vt:lpstr>Dịch vụ của FPT.AI</vt:lpstr>
      <vt:lpstr>Dịch vụ của FPT.AI</vt:lpstr>
      <vt:lpstr>Dịch vụ của FPT.AI</vt:lpstr>
      <vt:lpstr>Dịch vụ của FPT.AI</vt:lpstr>
      <vt:lpstr>Dịch vụ của FPT.AI</vt:lpstr>
      <vt:lpstr>Dịch vụ của FPT.AI</vt:lpstr>
      <vt:lpstr>THƯ VIỆN CỦA FaceApi.js</vt:lpstr>
      <vt:lpstr>Dịch vụ của FPT.AI</vt:lpstr>
      <vt:lpstr>GIẢI QUYẾT BÀI TOÁN XÁC THỰC GIẤY TỜ TÙY THÂN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BREAK  TIME</dc:title>
  <dc:creator>5SCOMPUTER</dc:creator>
  <cp:lastModifiedBy>Phan Kim Tuan (G1.HN)</cp:lastModifiedBy>
  <cp:revision>187</cp:revision>
  <dcterms:modified xsi:type="dcterms:W3CDTF">2020-12-09T14:09:24Z</dcterms:modified>
</cp:coreProperties>
</file>